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2" r:id="rId3"/>
    <p:sldId id="263" r:id="rId4"/>
    <p:sldId id="264" r:id="rId5"/>
    <p:sldId id="265" r:id="rId6"/>
    <p:sldId id="266" r:id="rId7"/>
    <p:sldId id="267" r:id="rId8"/>
    <p:sldId id="268" r:id="rId9"/>
    <p:sldId id="269" r:id="rId10"/>
    <p:sldId id="270" r:id="rId11"/>
    <p:sldId id="271" r:id="rId12"/>
    <p:sldId id="272" r:id="rId13"/>
    <p:sldId id="257" r:id="rId14"/>
    <p:sldId id="258" r:id="rId15"/>
    <p:sldId id="259" r:id="rId16"/>
    <p:sldId id="260" r:id="rId17"/>
    <p:sldId id="26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8CDFBCF-9B5A-4202-A6E0-560BD4DDE0AB}"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34F9A1-1F41-4867-9731-AC840EDF02CA}" type="slidenum">
              <a:rPr lang="en-US" smtClean="0"/>
              <a:t>‹#›</a:t>
            </a:fld>
            <a:endParaRPr lang="en-US"/>
          </a:p>
        </p:txBody>
      </p:sp>
    </p:spTree>
    <p:extLst>
      <p:ext uri="{BB962C8B-B14F-4D97-AF65-F5344CB8AC3E}">
        <p14:creationId xmlns:p14="http://schemas.microsoft.com/office/powerpoint/2010/main" val="380962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8CDFBCF-9B5A-4202-A6E0-560BD4DDE0AB}" type="datetimeFigureOut">
              <a:rPr lang="en-US" smtClean="0"/>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34F9A1-1F41-4867-9731-AC840EDF02CA}" type="slidenum">
              <a:rPr lang="en-US" smtClean="0"/>
              <a:t>‹#›</a:t>
            </a:fld>
            <a:endParaRPr lang="en-US"/>
          </a:p>
        </p:txBody>
      </p:sp>
    </p:spTree>
    <p:extLst>
      <p:ext uri="{BB962C8B-B14F-4D97-AF65-F5344CB8AC3E}">
        <p14:creationId xmlns:p14="http://schemas.microsoft.com/office/powerpoint/2010/main" val="2435373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C8CDFBCF-9B5A-4202-A6E0-560BD4DDE0AB}"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34F9A1-1F41-4867-9731-AC840EDF02CA}" type="slidenum">
              <a:rPr lang="en-US" smtClean="0"/>
              <a:t>‹#›</a:t>
            </a:fld>
            <a:endParaRPr lang="en-US"/>
          </a:p>
        </p:txBody>
      </p:sp>
    </p:spTree>
    <p:extLst>
      <p:ext uri="{BB962C8B-B14F-4D97-AF65-F5344CB8AC3E}">
        <p14:creationId xmlns:p14="http://schemas.microsoft.com/office/powerpoint/2010/main" val="2060786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C8CDFBCF-9B5A-4202-A6E0-560BD4DDE0AB}"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34F9A1-1F41-4867-9731-AC840EDF02CA}"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0741037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8CDFBCF-9B5A-4202-A6E0-560BD4DDE0AB}"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34F9A1-1F41-4867-9731-AC840EDF02CA}" type="slidenum">
              <a:rPr lang="en-US" smtClean="0"/>
              <a:t>‹#›</a:t>
            </a:fld>
            <a:endParaRPr lang="en-US"/>
          </a:p>
        </p:txBody>
      </p:sp>
    </p:spTree>
    <p:extLst>
      <p:ext uri="{BB962C8B-B14F-4D97-AF65-F5344CB8AC3E}">
        <p14:creationId xmlns:p14="http://schemas.microsoft.com/office/powerpoint/2010/main" val="19915884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8CDFBCF-9B5A-4202-A6E0-560BD4DDE0AB}" type="datetimeFigureOut">
              <a:rPr lang="en-US" smtClean="0"/>
              <a:t>1/18/2024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34F9A1-1F41-4867-9731-AC840EDF02CA}" type="slidenum">
              <a:rPr lang="en-US" smtClean="0"/>
              <a:t>‹#›</a:t>
            </a:fld>
            <a:endParaRPr lang="en-US"/>
          </a:p>
        </p:txBody>
      </p:sp>
    </p:spTree>
    <p:extLst>
      <p:ext uri="{BB962C8B-B14F-4D97-AF65-F5344CB8AC3E}">
        <p14:creationId xmlns:p14="http://schemas.microsoft.com/office/powerpoint/2010/main" val="3690526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8CDFBCF-9B5A-4202-A6E0-560BD4DDE0AB}" type="datetimeFigureOut">
              <a:rPr lang="en-US" smtClean="0"/>
              <a:t>1/18/2024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34F9A1-1F41-4867-9731-AC840EDF02CA}" type="slidenum">
              <a:rPr lang="en-US" smtClean="0"/>
              <a:t>‹#›</a:t>
            </a:fld>
            <a:endParaRPr lang="en-US"/>
          </a:p>
        </p:txBody>
      </p:sp>
    </p:spTree>
    <p:extLst>
      <p:ext uri="{BB962C8B-B14F-4D97-AF65-F5344CB8AC3E}">
        <p14:creationId xmlns:p14="http://schemas.microsoft.com/office/powerpoint/2010/main" val="17741551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8CDFBCF-9B5A-4202-A6E0-560BD4DDE0AB}"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34F9A1-1F41-4867-9731-AC840EDF02CA}" type="slidenum">
              <a:rPr lang="en-US" smtClean="0"/>
              <a:t>‹#›</a:t>
            </a:fld>
            <a:endParaRPr lang="en-US"/>
          </a:p>
        </p:txBody>
      </p:sp>
    </p:spTree>
    <p:extLst>
      <p:ext uri="{BB962C8B-B14F-4D97-AF65-F5344CB8AC3E}">
        <p14:creationId xmlns:p14="http://schemas.microsoft.com/office/powerpoint/2010/main" val="38596145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8CDFBCF-9B5A-4202-A6E0-560BD4DDE0AB}"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34F9A1-1F41-4867-9731-AC840EDF02CA}" type="slidenum">
              <a:rPr lang="en-US" smtClean="0"/>
              <a:t>‹#›</a:t>
            </a:fld>
            <a:endParaRPr lang="en-US"/>
          </a:p>
        </p:txBody>
      </p:sp>
    </p:spTree>
    <p:extLst>
      <p:ext uri="{BB962C8B-B14F-4D97-AF65-F5344CB8AC3E}">
        <p14:creationId xmlns:p14="http://schemas.microsoft.com/office/powerpoint/2010/main" val="3414140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C8CDFBCF-9B5A-4202-A6E0-560BD4DDE0AB}"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34F9A1-1F41-4867-9731-AC840EDF02CA}" type="slidenum">
              <a:rPr lang="en-US" smtClean="0"/>
              <a:t>‹#›</a:t>
            </a:fld>
            <a:endParaRPr lang="en-US"/>
          </a:p>
        </p:txBody>
      </p:sp>
    </p:spTree>
    <p:extLst>
      <p:ext uri="{BB962C8B-B14F-4D97-AF65-F5344CB8AC3E}">
        <p14:creationId xmlns:p14="http://schemas.microsoft.com/office/powerpoint/2010/main" val="3410962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8CDFBCF-9B5A-4202-A6E0-560BD4DDE0AB}"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34F9A1-1F41-4867-9731-AC840EDF02CA}" type="slidenum">
              <a:rPr lang="en-US" smtClean="0"/>
              <a:t>‹#›</a:t>
            </a:fld>
            <a:endParaRPr lang="en-US"/>
          </a:p>
        </p:txBody>
      </p:sp>
    </p:spTree>
    <p:extLst>
      <p:ext uri="{BB962C8B-B14F-4D97-AF65-F5344CB8AC3E}">
        <p14:creationId xmlns:p14="http://schemas.microsoft.com/office/powerpoint/2010/main" val="2494035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8CDFBCF-9B5A-4202-A6E0-560BD4DDE0AB}" type="datetimeFigureOut">
              <a:rPr lang="en-US" smtClean="0"/>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34F9A1-1F41-4867-9731-AC840EDF02CA}" type="slidenum">
              <a:rPr lang="en-US" smtClean="0"/>
              <a:t>‹#›</a:t>
            </a:fld>
            <a:endParaRPr lang="en-US"/>
          </a:p>
        </p:txBody>
      </p:sp>
    </p:spTree>
    <p:extLst>
      <p:ext uri="{BB962C8B-B14F-4D97-AF65-F5344CB8AC3E}">
        <p14:creationId xmlns:p14="http://schemas.microsoft.com/office/powerpoint/2010/main" val="3988775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8CDFBCF-9B5A-4202-A6E0-560BD4DDE0AB}" type="datetimeFigureOut">
              <a:rPr lang="en-US" smtClean="0"/>
              <a:t>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34F9A1-1F41-4867-9731-AC840EDF02CA}" type="slidenum">
              <a:rPr lang="en-US" smtClean="0"/>
              <a:t>‹#›</a:t>
            </a:fld>
            <a:endParaRPr lang="en-US"/>
          </a:p>
        </p:txBody>
      </p:sp>
    </p:spTree>
    <p:extLst>
      <p:ext uri="{BB962C8B-B14F-4D97-AF65-F5344CB8AC3E}">
        <p14:creationId xmlns:p14="http://schemas.microsoft.com/office/powerpoint/2010/main" val="716899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C8CDFBCF-9B5A-4202-A6E0-560BD4DDE0AB}" type="datetimeFigureOut">
              <a:rPr lang="en-US" smtClean="0"/>
              <a:t>1/18/2024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2934F9A1-1F41-4867-9731-AC840EDF02CA}" type="slidenum">
              <a:rPr lang="en-US" smtClean="0"/>
              <a:t>‹#›</a:t>
            </a:fld>
            <a:endParaRPr lang="en-US"/>
          </a:p>
        </p:txBody>
      </p:sp>
    </p:spTree>
    <p:extLst>
      <p:ext uri="{BB962C8B-B14F-4D97-AF65-F5344CB8AC3E}">
        <p14:creationId xmlns:p14="http://schemas.microsoft.com/office/powerpoint/2010/main" val="2605473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8CDFBCF-9B5A-4202-A6E0-560BD4DDE0AB}" type="datetimeFigureOut">
              <a:rPr lang="en-US" smtClean="0"/>
              <a:t>1/18/2024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2934F9A1-1F41-4867-9731-AC840EDF02CA}" type="slidenum">
              <a:rPr lang="en-US" smtClean="0"/>
              <a:t>‹#›</a:t>
            </a:fld>
            <a:endParaRPr lang="en-US"/>
          </a:p>
        </p:txBody>
      </p:sp>
    </p:spTree>
    <p:extLst>
      <p:ext uri="{BB962C8B-B14F-4D97-AF65-F5344CB8AC3E}">
        <p14:creationId xmlns:p14="http://schemas.microsoft.com/office/powerpoint/2010/main" val="3847230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C8CDFBCF-9B5A-4202-A6E0-560BD4DDE0AB}" type="datetimeFigureOut">
              <a:rPr lang="en-US" smtClean="0"/>
              <a:t>1/18/2024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2934F9A1-1F41-4867-9731-AC840EDF02CA}" type="slidenum">
              <a:rPr lang="en-US" smtClean="0"/>
              <a:t>‹#›</a:t>
            </a:fld>
            <a:endParaRPr lang="en-US"/>
          </a:p>
        </p:txBody>
      </p:sp>
    </p:spTree>
    <p:extLst>
      <p:ext uri="{BB962C8B-B14F-4D97-AF65-F5344CB8AC3E}">
        <p14:creationId xmlns:p14="http://schemas.microsoft.com/office/powerpoint/2010/main" val="3222137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8CDFBCF-9B5A-4202-A6E0-560BD4DDE0AB}" type="datetimeFigureOut">
              <a:rPr lang="en-US" smtClean="0"/>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34F9A1-1F41-4867-9731-AC840EDF02CA}" type="slidenum">
              <a:rPr lang="en-US" smtClean="0"/>
              <a:t>‹#›</a:t>
            </a:fld>
            <a:endParaRPr lang="en-US"/>
          </a:p>
        </p:txBody>
      </p:sp>
    </p:spTree>
    <p:extLst>
      <p:ext uri="{BB962C8B-B14F-4D97-AF65-F5344CB8AC3E}">
        <p14:creationId xmlns:p14="http://schemas.microsoft.com/office/powerpoint/2010/main" val="256596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8CDFBCF-9B5A-4202-A6E0-560BD4DDE0AB}" type="datetimeFigureOut">
              <a:rPr lang="en-US" smtClean="0"/>
              <a:t>1/18/2024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934F9A1-1F41-4867-9731-AC840EDF02CA}" type="slidenum">
              <a:rPr lang="en-US" smtClean="0"/>
              <a:t>‹#›</a:t>
            </a:fld>
            <a:endParaRPr lang="en-US"/>
          </a:p>
        </p:txBody>
      </p:sp>
    </p:spTree>
    <p:extLst>
      <p:ext uri="{BB962C8B-B14F-4D97-AF65-F5344CB8AC3E}">
        <p14:creationId xmlns:p14="http://schemas.microsoft.com/office/powerpoint/2010/main" val="166561452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5.svg"/><Relationship Id="rId4" Type="http://schemas.openxmlformats.org/officeDocument/2006/relationships/image" Target="../media/image8.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rot="21376917">
            <a:off x="1154955" y="4777380"/>
            <a:ext cx="8825658" cy="861420"/>
          </a:xfrm>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199" y="504741"/>
            <a:ext cx="10058400" cy="5657850"/>
          </a:xfrm>
          <a:prstGeom prst="rect">
            <a:avLst/>
          </a:prstGeom>
          <a:ln w="228600" cap="sq" cmpd="thickThin">
            <a:solidFill>
              <a:srgbClr val="000000"/>
            </a:solidFill>
            <a:prstDash val="solid"/>
            <a:miter lim="800000"/>
          </a:ln>
          <a:effectLst>
            <a:innerShdw blurRad="76200">
              <a:srgbClr val="000000"/>
            </a:innerShdw>
          </a:effectLst>
        </p:spPr>
      </p:pic>
      <p:sp>
        <p:nvSpPr>
          <p:cNvPr id="7" name="TextBox 6"/>
          <p:cNvSpPr txBox="1"/>
          <p:nvPr/>
        </p:nvSpPr>
        <p:spPr>
          <a:xfrm>
            <a:off x="861390" y="1007166"/>
            <a:ext cx="3591339" cy="1200329"/>
          </a:xfrm>
          <a:prstGeom prst="rect">
            <a:avLst/>
          </a:prstGeom>
          <a:noFill/>
        </p:spPr>
        <p:txBody>
          <a:bodyPr wrap="square" rtlCol="0">
            <a:spAutoFit/>
          </a:bodyPr>
          <a:lstStyle/>
          <a:p>
            <a:r>
              <a:rPr lang="en-US" sz="3600" dirty="0" smtClean="0">
                <a:solidFill>
                  <a:schemeClr val="bg1"/>
                </a:solidFill>
              </a:rPr>
              <a:t>WORLD CUP MATCHES</a:t>
            </a:r>
            <a:endParaRPr lang="en-US" sz="3600" dirty="0">
              <a:solidFill>
                <a:schemeClr val="bg1"/>
              </a:solidFill>
            </a:endParaRPr>
          </a:p>
        </p:txBody>
      </p:sp>
    </p:spTree>
    <p:extLst>
      <p:ext uri="{BB962C8B-B14F-4D97-AF65-F5344CB8AC3E}">
        <p14:creationId xmlns:p14="http://schemas.microsoft.com/office/powerpoint/2010/main" val="40214543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Top Corners Rounded 27">
            <a:extLst>
              <a:ext uri="{FF2B5EF4-FFF2-40B4-BE49-F238E27FC236}">
                <a16:creationId xmlns:a16="http://schemas.microsoft.com/office/drawing/2014/main" id="{1CE2ED4F-4BB8-71A1-53D8-A231DAD03F47}"/>
              </a:ext>
            </a:extLst>
          </p:cNvPr>
          <p:cNvSpPr/>
          <p:nvPr/>
        </p:nvSpPr>
        <p:spPr>
          <a:xfrm>
            <a:off x="2456345" y="222617"/>
            <a:ext cx="2563408" cy="45562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w Cen MT" panose="020B0602020104020603" pitchFamily="34" charset="0"/>
              </a:rPr>
              <a:t>Problem Statement</a:t>
            </a:r>
          </a:p>
        </p:txBody>
      </p:sp>
      <p:sp>
        <p:nvSpPr>
          <p:cNvPr id="29" name="Rectangle: Top Corners Rounded 28">
            <a:extLst>
              <a:ext uri="{FF2B5EF4-FFF2-40B4-BE49-F238E27FC236}">
                <a16:creationId xmlns:a16="http://schemas.microsoft.com/office/drawing/2014/main" id="{4DE34873-AEF6-7BE4-7709-258D0B911A0A}"/>
              </a:ext>
            </a:extLst>
          </p:cNvPr>
          <p:cNvSpPr/>
          <p:nvPr/>
        </p:nvSpPr>
        <p:spPr>
          <a:xfrm>
            <a:off x="5052411" y="218475"/>
            <a:ext cx="1724025" cy="45562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600"/>
              </a:spcAft>
              <a:buClrTx/>
              <a:buSzTx/>
              <a:buFontTx/>
              <a:buNone/>
              <a:tabLst/>
              <a:defRPr/>
            </a:pPr>
            <a:r>
              <a:rPr lang="en-US" sz="1800" dirty="0">
                <a:solidFill>
                  <a:schemeClr val="tx1"/>
                </a:solidFill>
                <a:latin typeface="Tw Cen MT" panose="020B0602020104020603" pitchFamily="34" charset="0"/>
                <a:cs typeface="Futura Medium" pitchFamily="34" charset="0"/>
              </a:rPr>
              <a:t>Business Value</a:t>
            </a:r>
          </a:p>
        </p:txBody>
      </p:sp>
      <p:sp>
        <p:nvSpPr>
          <p:cNvPr id="30" name="Rectangle: Top Corners Rounded 29">
            <a:extLst>
              <a:ext uri="{FF2B5EF4-FFF2-40B4-BE49-F238E27FC236}">
                <a16:creationId xmlns:a16="http://schemas.microsoft.com/office/drawing/2014/main" id="{EABD930E-EC4D-FC87-DE51-1755E8A451FF}"/>
              </a:ext>
            </a:extLst>
          </p:cNvPr>
          <p:cNvSpPr/>
          <p:nvPr/>
        </p:nvSpPr>
        <p:spPr>
          <a:xfrm>
            <a:off x="6839049" y="218474"/>
            <a:ext cx="1476276" cy="45562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w Cen MT" panose="020B0602020104020603" pitchFamily="34" charset="0"/>
              </a:rPr>
              <a:t>Methodology</a:t>
            </a:r>
          </a:p>
        </p:txBody>
      </p:sp>
      <p:sp>
        <p:nvSpPr>
          <p:cNvPr id="31" name="Rectangle: Top Corners Rounded 30">
            <a:extLst>
              <a:ext uri="{FF2B5EF4-FFF2-40B4-BE49-F238E27FC236}">
                <a16:creationId xmlns:a16="http://schemas.microsoft.com/office/drawing/2014/main" id="{251E5167-E325-521D-7B14-EDE8C2470DB4}"/>
              </a:ext>
            </a:extLst>
          </p:cNvPr>
          <p:cNvSpPr/>
          <p:nvPr/>
        </p:nvSpPr>
        <p:spPr>
          <a:xfrm>
            <a:off x="0" y="218473"/>
            <a:ext cx="2423687" cy="459772"/>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w Cen MT" panose="020B0602020104020603" pitchFamily="34" charset="0"/>
              </a:rPr>
              <a:t>Agenda</a:t>
            </a:r>
          </a:p>
        </p:txBody>
      </p:sp>
      <p:cxnSp>
        <p:nvCxnSpPr>
          <p:cNvPr id="33" name="Straight Connector 32">
            <a:extLst>
              <a:ext uri="{FF2B5EF4-FFF2-40B4-BE49-F238E27FC236}">
                <a16:creationId xmlns:a16="http://schemas.microsoft.com/office/drawing/2014/main" id="{C892D952-6FFB-3691-344D-2591A3ACD780}"/>
              </a:ext>
            </a:extLst>
          </p:cNvPr>
          <p:cNvCxnSpPr/>
          <p:nvPr/>
        </p:nvCxnSpPr>
        <p:spPr>
          <a:xfrm>
            <a:off x="0" y="674100"/>
            <a:ext cx="121920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4" name="Rectangle: Top Corners Rounded 33">
            <a:extLst>
              <a:ext uri="{FF2B5EF4-FFF2-40B4-BE49-F238E27FC236}">
                <a16:creationId xmlns:a16="http://schemas.microsoft.com/office/drawing/2014/main" id="{F0F32C19-08B7-4E12-DAA0-93B362DC1729}"/>
              </a:ext>
            </a:extLst>
          </p:cNvPr>
          <p:cNvSpPr/>
          <p:nvPr/>
        </p:nvSpPr>
        <p:spPr>
          <a:xfrm>
            <a:off x="8377939" y="-1"/>
            <a:ext cx="3846720" cy="674101"/>
          </a:xfrm>
          <a:prstGeom prst="round2Same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Tw Cen MT" panose="020B0602020104020603" pitchFamily="34" charset="0"/>
              </a:rPr>
              <a:t>Findings</a:t>
            </a:r>
            <a:endParaRPr lang="en-US" b="1" dirty="0">
              <a:solidFill>
                <a:schemeClr val="bg1"/>
              </a:solidFill>
              <a:latin typeface="Tw Cen MT" panose="020B0602020104020603" pitchFamily="34" charset="0"/>
            </a:endParaRPr>
          </a:p>
        </p:txBody>
      </p:sp>
      <p:sp>
        <p:nvSpPr>
          <p:cNvPr id="16" name="Rectangle 15"/>
          <p:cNvSpPr/>
          <p:nvPr/>
        </p:nvSpPr>
        <p:spPr>
          <a:xfrm>
            <a:off x="9923813" y="6576576"/>
            <a:ext cx="2268187" cy="281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44" y="946863"/>
            <a:ext cx="7699263" cy="4937770"/>
          </a:xfrm>
          <a:prstGeom prst="rect">
            <a:avLst/>
          </a:prstGeom>
        </p:spPr>
      </p:pic>
    </p:spTree>
    <p:extLst>
      <p:ext uri="{BB962C8B-B14F-4D97-AF65-F5344CB8AC3E}">
        <p14:creationId xmlns:p14="http://schemas.microsoft.com/office/powerpoint/2010/main" val="10305676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Top Corners Rounded 27">
            <a:extLst>
              <a:ext uri="{FF2B5EF4-FFF2-40B4-BE49-F238E27FC236}">
                <a16:creationId xmlns:a16="http://schemas.microsoft.com/office/drawing/2014/main" id="{1CE2ED4F-4BB8-71A1-53D8-A231DAD03F47}"/>
              </a:ext>
            </a:extLst>
          </p:cNvPr>
          <p:cNvSpPr/>
          <p:nvPr/>
        </p:nvSpPr>
        <p:spPr>
          <a:xfrm>
            <a:off x="2456345" y="222617"/>
            <a:ext cx="2563408" cy="45562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w Cen MT" panose="020B0602020104020603" pitchFamily="34" charset="0"/>
              </a:rPr>
              <a:t>Problem Statement</a:t>
            </a:r>
          </a:p>
        </p:txBody>
      </p:sp>
      <p:sp>
        <p:nvSpPr>
          <p:cNvPr id="29" name="Rectangle: Top Corners Rounded 28">
            <a:extLst>
              <a:ext uri="{FF2B5EF4-FFF2-40B4-BE49-F238E27FC236}">
                <a16:creationId xmlns:a16="http://schemas.microsoft.com/office/drawing/2014/main" id="{4DE34873-AEF6-7BE4-7709-258D0B911A0A}"/>
              </a:ext>
            </a:extLst>
          </p:cNvPr>
          <p:cNvSpPr/>
          <p:nvPr/>
        </p:nvSpPr>
        <p:spPr>
          <a:xfrm>
            <a:off x="5052411" y="218475"/>
            <a:ext cx="1724025" cy="45562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600"/>
              </a:spcAft>
              <a:buClrTx/>
              <a:buSzTx/>
              <a:buFontTx/>
              <a:buNone/>
              <a:tabLst/>
              <a:defRPr/>
            </a:pPr>
            <a:r>
              <a:rPr lang="en-US" sz="1800" dirty="0">
                <a:solidFill>
                  <a:schemeClr val="tx1"/>
                </a:solidFill>
                <a:latin typeface="Tw Cen MT" panose="020B0602020104020603" pitchFamily="34" charset="0"/>
                <a:cs typeface="Futura Medium" pitchFamily="34" charset="0"/>
              </a:rPr>
              <a:t>Business Value</a:t>
            </a:r>
          </a:p>
        </p:txBody>
      </p:sp>
      <p:sp>
        <p:nvSpPr>
          <p:cNvPr id="30" name="Rectangle: Top Corners Rounded 29">
            <a:extLst>
              <a:ext uri="{FF2B5EF4-FFF2-40B4-BE49-F238E27FC236}">
                <a16:creationId xmlns:a16="http://schemas.microsoft.com/office/drawing/2014/main" id="{EABD930E-EC4D-FC87-DE51-1755E8A451FF}"/>
              </a:ext>
            </a:extLst>
          </p:cNvPr>
          <p:cNvSpPr/>
          <p:nvPr/>
        </p:nvSpPr>
        <p:spPr>
          <a:xfrm>
            <a:off x="6839049" y="218474"/>
            <a:ext cx="1476276" cy="45562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w Cen MT" panose="020B0602020104020603" pitchFamily="34" charset="0"/>
              </a:rPr>
              <a:t>Methodology</a:t>
            </a:r>
          </a:p>
        </p:txBody>
      </p:sp>
      <p:sp>
        <p:nvSpPr>
          <p:cNvPr id="31" name="Rectangle: Top Corners Rounded 30">
            <a:extLst>
              <a:ext uri="{FF2B5EF4-FFF2-40B4-BE49-F238E27FC236}">
                <a16:creationId xmlns:a16="http://schemas.microsoft.com/office/drawing/2014/main" id="{251E5167-E325-521D-7B14-EDE8C2470DB4}"/>
              </a:ext>
            </a:extLst>
          </p:cNvPr>
          <p:cNvSpPr/>
          <p:nvPr/>
        </p:nvSpPr>
        <p:spPr>
          <a:xfrm>
            <a:off x="0" y="218473"/>
            <a:ext cx="2423687" cy="459772"/>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w Cen MT" panose="020B0602020104020603" pitchFamily="34" charset="0"/>
              </a:rPr>
              <a:t>Agenda</a:t>
            </a:r>
          </a:p>
        </p:txBody>
      </p:sp>
      <p:cxnSp>
        <p:nvCxnSpPr>
          <p:cNvPr id="33" name="Straight Connector 32">
            <a:extLst>
              <a:ext uri="{FF2B5EF4-FFF2-40B4-BE49-F238E27FC236}">
                <a16:creationId xmlns:a16="http://schemas.microsoft.com/office/drawing/2014/main" id="{C892D952-6FFB-3691-344D-2591A3ACD780}"/>
              </a:ext>
            </a:extLst>
          </p:cNvPr>
          <p:cNvCxnSpPr/>
          <p:nvPr/>
        </p:nvCxnSpPr>
        <p:spPr>
          <a:xfrm>
            <a:off x="0" y="674100"/>
            <a:ext cx="121920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4" name="Rectangle: Top Corners Rounded 33">
            <a:extLst>
              <a:ext uri="{FF2B5EF4-FFF2-40B4-BE49-F238E27FC236}">
                <a16:creationId xmlns:a16="http://schemas.microsoft.com/office/drawing/2014/main" id="{F0F32C19-08B7-4E12-DAA0-93B362DC1729}"/>
              </a:ext>
            </a:extLst>
          </p:cNvPr>
          <p:cNvSpPr/>
          <p:nvPr/>
        </p:nvSpPr>
        <p:spPr>
          <a:xfrm>
            <a:off x="8377939" y="-1"/>
            <a:ext cx="3846720" cy="674101"/>
          </a:xfrm>
          <a:prstGeom prst="round2Same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Tw Cen MT" panose="020B0602020104020603" pitchFamily="34" charset="0"/>
              </a:rPr>
              <a:t>Appendix</a:t>
            </a:r>
            <a:endParaRPr lang="en-US" b="1" dirty="0">
              <a:solidFill>
                <a:schemeClr val="bg1"/>
              </a:solidFill>
              <a:latin typeface="Tw Cen MT" panose="020B0602020104020603" pitchFamily="34" charset="0"/>
            </a:endParaRPr>
          </a:p>
        </p:txBody>
      </p:sp>
      <p:sp>
        <p:nvSpPr>
          <p:cNvPr id="2" name="Rectangle 1"/>
          <p:cNvSpPr/>
          <p:nvPr/>
        </p:nvSpPr>
        <p:spPr>
          <a:xfrm>
            <a:off x="9923813" y="6264233"/>
            <a:ext cx="2268187" cy="593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954481F-D7D6-CBBB-7709-19392282C331}"/>
              </a:ext>
            </a:extLst>
          </p:cNvPr>
          <p:cNvSpPr txBox="1"/>
          <p:nvPr/>
        </p:nvSpPr>
        <p:spPr>
          <a:xfrm>
            <a:off x="137078" y="783688"/>
            <a:ext cx="12348482" cy="2369880"/>
          </a:xfrm>
          <a:prstGeom prst="rect">
            <a:avLst/>
          </a:prstGeom>
          <a:noFill/>
        </p:spPr>
        <p:txBody>
          <a:bodyPr wrap="square">
            <a:spAutoFit/>
          </a:bodyPr>
          <a:lstStyle/>
          <a:p>
            <a:r>
              <a:rPr lang="en-US" sz="1600" b="1" dirty="0" smtClean="0">
                <a:latin typeface="Tw Cen MT" panose="020B0602020104020603" pitchFamily="34" charset="0"/>
              </a:rPr>
              <a:t>Graphs used</a:t>
            </a:r>
            <a:r>
              <a:rPr lang="en-US" sz="1600" b="1" dirty="0" smtClean="0">
                <a:solidFill>
                  <a:srgbClr val="00B050"/>
                </a:solidFill>
                <a:latin typeface="Tw Cen MT" panose="020B0602020104020603" pitchFamily="34" charset="0"/>
              </a:rPr>
              <a:t>:</a:t>
            </a:r>
          </a:p>
          <a:p>
            <a:endParaRPr lang="en-US" sz="1600" b="1" dirty="0" smtClean="0">
              <a:solidFill>
                <a:srgbClr val="00B050"/>
              </a:solidFill>
              <a:latin typeface="Tw Cen MT" panose="020B0602020104020603" pitchFamily="34" charset="0"/>
            </a:endParaRPr>
          </a:p>
          <a:p>
            <a:pPr marL="342900" indent="-342900">
              <a:buFont typeface="+mj-lt"/>
              <a:buAutoNum type="arabicPeriod"/>
            </a:pPr>
            <a:r>
              <a:rPr lang="en-US" b="1" dirty="0" err="1" smtClean="0">
                <a:latin typeface="Tw Cen MT" panose="020B0602020104020603" pitchFamily="34" charset="0"/>
              </a:rPr>
              <a:t>Histo</a:t>
            </a:r>
            <a:r>
              <a:rPr lang="en-US" b="1" dirty="0" smtClean="0">
                <a:latin typeface="Tw Cen MT" panose="020B0602020104020603" pitchFamily="34" charset="0"/>
              </a:rPr>
              <a:t> plot:</a:t>
            </a:r>
            <a:endParaRPr lang="en-US" b="1" dirty="0">
              <a:latin typeface="Tw Cen MT" panose="020B0602020104020603" pitchFamily="34" charset="0"/>
            </a:endParaRPr>
          </a:p>
          <a:p>
            <a:r>
              <a:rPr lang="en-US" sz="1400" dirty="0" err="1" smtClean="0">
                <a:latin typeface="Tw Cen MT" panose="020B0602020104020603" pitchFamily="34" charset="0"/>
              </a:rPr>
              <a:t>Histo</a:t>
            </a:r>
            <a:r>
              <a:rPr lang="en-US" sz="1400" dirty="0" smtClean="0">
                <a:latin typeface="Tw Cen MT" panose="020B0602020104020603" pitchFamily="34" charset="0"/>
              </a:rPr>
              <a:t> plots </a:t>
            </a:r>
            <a:r>
              <a:rPr lang="en-US" sz="1400" dirty="0" smtClean="0">
                <a:latin typeface="Tw Cen MT" panose="020B0602020104020603" pitchFamily="34" charset="0"/>
              </a:rPr>
              <a:t>were used for plotting </a:t>
            </a:r>
            <a:r>
              <a:rPr lang="en-US" sz="1400" dirty="0" smtClean="0">
                <a:latin typeface="Tw Cen MT" panose="020B0602020104020603" pitchFamily="34" charset="0"/>
              </a:rPr>
              <a:t>the distribution of attendance</a:t>
            </a:r>
            <a:endParaRPr lang="en-US" sz="1400" dirty="0">
              <a:latin typeface="Tw Cen MT" panose="020B0602020104020603" pitchFamily="34" charset="0"/>
            </a:endParaRPr>
          </a:p>
          <a:p>
            <a:r>
              <a:rPr lang="en-US" sz="1400" b="1" dirty="0" smtClean="0">
                <a:latin typeface="Tw Cen MT" panose="020B0602020104020603" pitchFamily="34" charset="0"/>
              </a:rPr>
              <a:t>2.    Scatter </a:t>
            </a:r>
            <a:r>
              <a:rPr lang="en-US" sz="1400" b="1" dirty="0">
                <a:latin typeface="Tw Cen MT" panose="020B0602020104020603" pitchFamily="34" charset="0"/>
              </a:rPr>
              <a:t>Plots:</a:t>
            </a:r>
          </a:p>
          <a:p>
            <a:r>
              <a:rPr lang="en-US" sz="1400" dirty="0" smtClean="0">
                <a:latin typeface="Tw Cen MT" panose="020B0602020104020603" pitchFamily="34" charset="0"/>
              </a:rPr>
              <a:t>Scatter plots are best used for revealing </a:t>
            </a:r>
            <a:r>
              <a:rPr lang="en-US" sz="1400" dirty="0">
                <a:latin typeface="Tw Cen MT" panose="020B0602020104020603" pitchFamily="34" charset="0"/>
              </a:rPr>
              <a:t>relationships or patterns between two numerical </a:t>
            </a:r>
            <a:r>
              <a:rPr lang="en-US" sz="1400" dirty="0" smtClean="0">
                <a:latin typeface="Tw Cen MT" panose="020B0602020104020603" pitchFamily="34" charset="0"/>
              </a:rPr>
              <a:t>variables.. In this review they were used to show </a:t>
            </a:r>
            <a:r>
              <a:rPr lang="en-US" sz="1400" dirty="0">
                <a:latin typeface="Tw Cen MT" panose="020B0602020104020603" pitchFamily="34" charset="0"/>
              </a:rPr>
              <a:t>the correlation </a:t>
            </a:r>
            <a:r>
              <a:rPr lang="en-US" sz="1400" dirty="0" smtClean="0">
                <a:latin typeface="Tw Cen MT" panose="020B0602020104020603" pitchFamily="34" charset="0"/>
              </a:rPr>
              <a:t>between home team goals and away team goals  </a:t>
            </a:r>
            <a:endParaRPr lang="en-US" sz="1400" dirty="0" smtClean="0">
              <a:latin typeface="Tw Cen MT" panose="020B0602020104020603" pitchFamily="34" charset="0"/>
            </a:endParaRPr>
          </a:p>
          <a:p>
            <a:r>
              <a:rPr lang="en-US" sz="1400" b="1" dirty="0" smtClean="0">
                <a:latin typeface="Tw Cen MT" panose="020B0602020104020603" pitchFamily="34" charset="0"/>
              </a:rPr>
              <a:t>3.    </a:t>
            </a:r>
            <a:r>
              <a:rPr lang="en-US" sz="1400" b="1" dirty="0" smtClean="0">
                <a:latin typeface="Tw Cen MT" panose="020B0602020104020603" pitchFamily="34" charset="0"/>
              </a:rPr>
              <a:t>Boxplot</a:t>
            </a:r>
            <a:r>
              <a:rPr lang="en-US" sz="1400" b="1" dirty="0">
                <a:latin typeface="Tw Cen MT" panose="020B0602020104020603" pitchFamily="34" charset="0"/>
              </a:rPr>
              <a:t>: visualize the spread of a numerical column by a categorical </a:t>
            </a:r>
            <a:r>
              <a:rPr lang="en-US" sz="1400" b="1" dirty="0" smtClean="0">
                <a:latin typeface="Tw Cen MT" panose="020B0602020104020603" pitchFamily="34" charset="0"/>
              </a:rPr>
              <a:t>column  this visualized the attendance over years</a:t>
            </a:r>
            <a:endParaRPr lang="en-US" sz="1400" b="1" dirty="0">
              <a:latin typeface="Tw Cen MT" panose="020B0602020104020603" pitchFamily="34" charset="0"/>
            </a:endParaRPr>
          </a:p>
          <a:p>
            <a:pPr marL="342900" indent="-342900">
              <a:buAutoNum type="arabicPeriod" startAt="4"/>
            </a:pPr>
            <a:r>
              <a:rPr lang="en-US" sz="1400" dirty="0" smtClean="0">
                <a:latin typeface="Tw Cen MT" panose="020B0602020104020603" pitchFamily="34" charset="0"/>
              </a:rPr>
              <a:t>box plot this was used to visualize the spread of total goals per year .</a:t>
            </a:r>
            <a:endParaRPr lang="en-US" sz="1400" dirty="0" smtClean="0">
              <a:latin typeface="Tw Cen MT" panose="020B0602020104020603" pitchFamily="34" charset="0"/>
            </a:endParaRPr>
          </a:p>
          <a:p>
            <a:pPr marL="342900" indent="-342900">
              <a:buAutoNum type="arabicPeriod" startAt="4"/>
            </a:pPr>
            <a:endParaRPr lang="en-US" sz="1400" b="1" dirty="0">
              <a:latin typeface="Tw Cen MT" panose="020B0602020104020603" pitchFamily="34" charset="0"/>
            </a:endParaRPr>
          </a:p>
        </p:txBody>
      </p:sp>
    </p:spTree>
    <p:extLst>
      <p:ext uri="{BB962C8B-B14F-4D97-AF65-F5344CB8AC3E}">
        <p14:creationId xmlns:p14="http://schemas.microsoft.com/office/powerpoint/2010/main" val="31460644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6922" y="1122363"/>
            <a:ext cx="5804452" cy="1660594"/>
          </a:xfrm>
          <a:noFill/>
          <a:ln>
            <a:solidFill>
              <a:srgbClr val="00B050"/>
            </a:solidFill>
          </a:ln>
        </p:spPr>
        <p:txBody>
          <a:bodyPr/>
          <a:lstStyle/>
          <a:p>
            <a:r>
              <a:rPr lang="en-US" dirty="0" smtClean="0"/>
              <a:t>THANK YOU</a:t>
            </a:r>
            <a:endParaRPr lang="en-US" dirty="0"/>
          </a:p>
        </p:txBody>
      </p:sp>
    </p:spTree>
    <p:extLst>
      <p:ext uri="{BB962C8B-B14F-4D97-AF65-F5344CB8AC3E}">
        <p14:creationId xmlns:p14="http://schemas.microsoft.com/office/powerpoint/2010/main" val="242169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60288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7002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37592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89429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55760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FDBAAD0-A562-EB66-645C-34E2148FF206}"/>
              </a:ext>
            </a:extLst>
          </p:cNvPr>
          <p:cNvSpPr txBox="1">
            <a:spLocks/>
          </p:cNvSpPr>
          <p:nvPr/>
        </p:nvSpPr>
        <p:spPr>
          <a:xfrm>
            <a:off x="1684062" y="1468318"/>
            <a:ext cx="3335691" cy="682386"/>
          </a:xfrm>
          <a:prstGeom prst="rect">
            <a:avLst/>
          </a:prstGeom>
          <a:solidFill>
            <a:sysClr val="window" lastClr="FFFFFF">
              <a:lumMod val="95000"/>
            </a:sysClr>
          </a:solidFill>
        </p:spPr>
        <p:txBody>
          <a:bodyPr wrap="square" lIns="54610" tIns="54610" rIns="54610" bIns="54610" rtlCol="0" anchor="ctr">
            <a:noAutofit/>
          </a:bodyPr>
          <a:lstStyle/>
          <a:p>
            <a:pPr marL="0" marR="0" lvl="0" indent="0" defTabSz="914400" eaLnBrk="1" fontAlgn="auto" latinLnBrk="0" hangingPunct="1">
              <a:lnSpc>
                <a:spcPct val="100000"/>
              </a:lnSpc>
              <a:spcBef>
                <a:spcPts val="0"/>
              </a:spcBef>
              <a:spcAft>
                <a:spcPts val="600"/>
              </a:spcAft>
              <a:buClrTx/>
              <a:buSzTx/>
              <a:buFontTx/>
              <a:buNone/>
              <a:tabLst/>
              <a:defRPr/>
            </a:pPr>
            <a:r>
              <a:rPr lang="en-US" sz="2000" kern="0" dirty="0">
                <a:ln w="0"/>
                <a:solidFill>
                  <a:schemeClr val="bg1"/>
                </a:solidFill>
                <a:effectLst>
                  <a:outerShdw blurRad="38100" dist="19050" dir="2700000" algn="tl" rotWithShape="0">
                    <a:schemeClr val="dk1">
                      <a:alpha val="40000"/>
                    </a:schemeClr>
                  </a:outerShdw>
                </a:effectLst>
                <a:latin typeface="Tw Cen MT" panose="020B0602020104020603" pitchFamily="34" charset="0"/>
              </a:rPr>
              <a:t>Problem</a:t>
            </a:r>
            <a:r>
              <a:rPr lang="en-US" sz="2000" kern="0" dirty="0">
                <a:ln w="0"/>
                <a:effectLst>
                  <a:outerShdw blurRad="38100" dist="19050" dir="2700000" algn="tl" rotWithShape="0">
                    <a:schemeClr val="dk1">
                      <a:alpha val="40000"/>
                    </a:schemeClr>
                  </a:outerShdw>
                </a:effectLst>
                <a:latin typeface="Tw Cen MT" panose="020B0602020104020603" pitchFamily="34" charset="0"/>
              </a:rPr>
              <a:t> </a:t>
            </a:r>
            <a:r>
              <a:rPr lang="en-US" sz="2000" b="1" kern="0" dirty="0">
                <a:ln w="0"/>
                <a:solidFill>
                  <a:schemeClr val="bg1"/>
                </a:solidFill>
                <a:effectLst>
                  <a:outerShdw blurRad="38100" dist="19050" dir="2700000" algn="tl" rotWithShape="0">
                    <a:schemeClr val="dk1">
                      <a:alpha val="40000"/>
                    </a:schemeClr>
                  </a:outerShdw>
                </a:effectLst>
                <a:latin typeface="Tw Cen MT" panose="020B0602020104020603" pitchFamily="34" charset="0"/>
              </a:rPr>
              <a:t>Statement</a:t>
            </a:r>
            <a:endParaRPr kumimoji="0" lang="en-US" sz="2000" b="1" i="0" u="none" strike="noStrike" kern="0" normalizeH="0" baseline="0" noProof="0" dirty="0">
              <a:ln w="0"/>
              <a:solidFill>
                <a:schemeClr val="bg1"/>
              </a:solidFill>
              <a:effectLst>
                <a:outerShdw blurRad="38100" dist="19050" dir="2700000" algn="tl" rotWithShape="0">
                  <a:schemeClr val="dk1">
                    <a:alpha val="40000"/>
                  </a:schemeClr>
                </a:outerShdw>
              </a:effectLst>
              <a:uLnTx/>
              <a:uFillTx/>
            </a:endParaRPr>
          </a:p>
        </p:txBody>
      </p:sp>
      <p:sp>
        <p:nvSpPr>
          <p:cNvPr id="12" name="TextBox 11">
            <a:extLst>
              <a:ext uri="{FF2B5EF4-FFF2-40B4-BE49-F238E27FC236}">
                <a16:creationId xmlns:a16="http://schemas.microsoft.com/office/drawing/2014/main" id="{AEF011BB-0147-D301-7965-5FA0D002E293}"/>
              </a:ext>
            </a:extLst>
          </p:cNvPr>
          <p:cNvSpPr txBox="1">
            <a:spLocks/>
          </p:cNvSpPr>
          <p:nvPr/>
        </p:nvSpPr>
        <p:spPr>
          <a:xfrm>
            <a:off x="1641970" y="2460516"/>
            <a:ext cx="3410441" cy="682386"/>
          </a:xfrm>
          <a:prstGeom prst="rect">
            <a:avLst/>
          </a:prstGeom>
          <a:solidFill>
            <a:sysClr val="window" lastClr="FFFFFF">
              <a:lumMod val="95000"/>
            </a:sysClr>
          </a:solidFill>
        </p:spPr>
        <p:txBody>
          <a:bodyPr wrap="square" lIns="54610" tIns="54610" rIns="54610" bIns="54610" rtlCol="0" anchor="ctr">
            <a:noAutofit/>
          </a:bodyPr>
          <a:lstStyle/>
          <a:p>
            <a:pPr marL="0" marR="0" lvl="0" indent="0" defTabSz="914400" eaLnBrk="1" fontAlgn="auto" latinLnBrk="0" hangingPunct="1">
              <a:lnSpc>
                <a:spcPct val="100000"/>
              </a:lnSpc>
              <a:spcBef>
                <a:spcPts val="0"/>
              </a:spcBef>
              <a:spcAft>
                <a:spcPts val="600"/>
              </a:spcAft>
              <a:buClrTx/>
              <a:buSzTx/>
              <a:buFontTx/>
              <a:buNone/>
              <a:tabLst/>
              <a:defRPr/>
            </a:pPr>
            <a:r>
              <a:rPr lang="en-US" sz="2000" dirty="0" smtClean="0">
                <a:solidFill>
                  <a:schemeClr val="bg1"/>
                </a:solidFill>
                <a:latin typeface="Tw Cen MT" panose="020B0602020104020603" pitchFamily="34" charset="0"/>
                <a:cs typeface="Futura Medium" pitchFamily="34" charset="0"/>
              </a:rPr>
              <a:t>Business </a:t>
            </a:r>
            <a:r>
              <a:rPr lang="en-US" sz="2000" dirty="0">
                <a:solidFill>
                  <a:schemeClr val="bg1"/>
                </a:solidFill>
                <a:latin typeface="Tw Cen MT" panose="020B0602020104020603" pitchFamily="34" charset="0"/>
                <a:cs typeface="Futura Medium" pitchFamily="34" charset="0"/>
              </a:rPr>
              <a:t>Value</a:t>
            </a:r>
          </a:p>
        </p:txBody>
      </p:sp>
      <p:sp>
        <p:nvSpPr>
          <p:cNvPr id="28" name="Rectangle: Top Corners Rounded 27">
            <a:extLst>
              <a:ext uri="{FF2B5EF4-FFF2-40B4-BE49-F238E27FC236}">
                <a16:creationId xmlns:a16="http://schemas.microsoft.com/office/drawing/2014/main" id="{1CE2ED4F-4BB8-71A1-53D8-A231DAD03F47}"/>
              </a:ext>
            </a:extLst>
          </p:cNvPr>
          <p:cNvSpPr/>
          <p:nvPr/>
        </p:nvSpPr>
        <p:spPr>
          <a:xfrm>
            <a:off x="2456345" y="218473"/>
            <a:ext cx="2563408" cy="45562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w Cen MT" panose="020B0602020104020603" pitchFamily="34" charset="0"/>
              </a:rPr>
              <a:t>Problem Statement</a:t>
            </a:r>
          </a:p>
        </p:txBody>
      </p:sp>
      <p:sp>
        <p:nvSpPr>
          <p:cNvPr id="29" name="Rectangle: Top Corners Rounded 28">
            <a:extLst>
              <a:ext uri="{FF2B5EF4-FFF2-40B4-BE49-F238E27FC236}">
                <a16:creationId xmlns:a16="http://schemas.microsoft.com/office/drawing/2014/main" id="{4DE34873-AEF6-7BE4-7709-258D0B911A0A}"/>
              </a:ext>
            </a:extLst>
          </p:cNvPr>
          <p:cNvSpPr/>
          <p:nvPr/>
        </p:nvSpPr>
        <p:spPr>
          <a:xfrm>
            <a:off x="5052411" y="218475"/>
            <a:ext cx="1724025" cy="45562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600"/>
              </a:spcAft>
              <a:buClrTx/>
              <a:buSzTx/>
              <a:buFontTx/>
              <a:buNone/>
              <a:tabLst/>
              <a:defRPr/>
            </a:pPr>
            <a:r>
              <a:rPr lang="en-US" sz="1800" dirty="0">
                <a:solidFill>
                  <a:schemeClr val="tx1"/>
                </a:solidFill>
                <a:latin typeface="Tw Cen MT" panose="020B0602020104020603" pitchFamily="34" charset="0"/>
                <a:cs typeface="Futura Medium" pitchFamily="34" charset="0"/>
              </a:rPr>
              <a:t>Business Value</a:t>
            </a:r>
          </a:p>
        </p:txBody>
      </p:sp>
      <p:sp>
        <p:nvSpPr>
          <p:cNvPr id="30" name="Rectangle: Top Corners Rounded 29">
            <a:extLst>
              <a:ext uri="{FF2B5EF4-FFF2-40B4-BE49-F238E27FC236}">
                <a16:creationId xmlns:a16="http://schemas.microsoft.com/office/drawing/2014/main" id="{EABD930E-EC4D-FC87-DE51-1755E8A451FF}"/>
              </a:ext>
            </a:extLst>
          </p:cNvPr>
          <p:cNvSpPr/>
          <p:nvPr/>
        </p:nvSpPr>
        <p:spPr>
          <a:xfrm>
            <a:off x="6839049" y="218474"/>
            <a:ext cx="1476276" cy="45562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w Cen MT" panose="020B0602020104020603" pitchFamily="34" charset="0"/>
              </a:rPr>
              <a:t>Methodology</a:t>
            </a:r>
          </a:p>
        </p:txBody>
      </p:sp>
      <p:sp>
        <p:nvSpPr>
          <p:cNvPr id="31" name="Rectangle: Top Corners Rounded 30">
            <a:extLst>
              <a:ext uri="{FF2B5EF4-FFF2-40B4-BE49-F238E27FC236}">
                <a16:creationId xmlns:a16="http://schemas.microsoft.com/office/drawing/2014/main" id="{251E5167-E325-521D-7B14-EDE8C2470DB4}"/>
              </a:ext>
            </a:extLst>
          </p:cNvPr>
          <p:cNvSpPr/>
          <p:nvPr/>
        </p:nvSpPr>
        <p:spPr>
          <a:xfrm>
            <a:off x="0" y="1"/>
            <a:ext cx="2423687" cy="678244"/>
          </a:xfrm>
          <a:prstGeom prst="round2Same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w Cen MT" panose="020B0602020104020603" pitchFamily="34" charset="0"/>
              </a:rPr>
              <a:t>Agenda</a:t>
            </a:r>
          </a:p>
        </p:txBody>
      </p:sp>
      <p:cxnSp>
        <p:nvCxnSpPr>
          <p:cNvPr id="33" name="Straight Connector 32">
            <a:extLst>
              <a:ext uri="{FF2B5EF4-FFF2-40B4-BE49-F238E27FC236}">
                <a16:creationId xmlns:a16="http://schemas.microsoft.com/office/drawing/2014/main" id="{C892D952-6FFB-3691-344D-2591A3ACD780}"/>
              </a:ext>
            </a:extLst>
          </p:cNvPr>
          <p:cNvCxnSpPr/>
          <p:nvPr/>
        </p:nvCxnSpPr>
        <p:spPr>
          <a:xfrm>
            <a:off x="0" y="674100"/>
            <a:ext cx="121920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4" name="Rectangle: Top Corners Rounded 33">
            <a:extLst>
              <a:ext uri="{FF2B5EF4-FFF2-40B4-BE49-F238E27FC236}">
                <a16:creationId xmlns:a16="http://schemas.microsoft.com/office/drawing/2014/main" id="{F0F32C19-08B7-4E12-DAA0-93B362DC1729}"/>
              </a:ext>
            </a:extLst>
          </p:cNvPr>
          <p:cNvSpPr/>
          <p:nvPr/>
        </p:nvSpPr>
        <p:spPr>
          <a:xfrm>
            <a:off x="8377939" y="218473"/>
            <a:ext cx="3846720" cy="45562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w Cen MT" panose="020B0602020104020603" pitchFamily="34" charset="0"/>
              </a:rPr>
              <a:t>Findings and Recommendations</a:t>
            </a:r>
            <a:endParaRPr lang="en-US" dirty="0">
              <a:solidFill>
                <a:schemeClr val="tx1"/>
              </a:solidFill>
              <a:latin typeface="Tw Cen MT" panose="020B0602020104020603" pitchFamily="34" charset="0"/>
            </a:endParaRPr>
          </a:p>
        </p:txBody>
      </p:sp>
      <p:sp>
        <p:nvSpPr>
          <p:cNvPr id="32" name="TextBox 31">
            <a:extLst>
              <a:ext uri="{FF2B5EF4-FFF2-40B4-BE49-F238E27FC236}">
                <a16:creationId xmlns:a16="http://schemas.microsoft.com/office/drawing/2014/main" id="{EAE11449-4141-C171-2AEC-197543FE04E1}"/>
              </a:ext>
            </a:extLst>
          </p:cNvPr>
          <p:cNvSpPr txBox="1">
            <a:spLocks/>
          </p:cNvSpPr>
          <p:nvPr/>
        </p:nvSpPr>
        <p:spPr>
          <a:xfrm>
            <a:off x="1641971" y="3250589"/>
            <a:ext cx="3377782" cy="682386"/>
          </a:xfrm>
          <a:prstGeom prst="rect">
            <a:avLst/>
          </a:prstGeom>
          <a:solidFill>
            <a:sysClr val="window" lastClr="FFFFFF">
              <a:lumMod val="95000"/>
            </a:sysClr>
          </a:solidFill>
        </p:spPr>
        <p:txBody>
          <a:bodyPr wrap="square" lIns="54610" tIns="54610" rIns="54610" bIns="54610" rtlCol="0" anchor="ctr">
            <a:noAutofit/>
          </a:bodyPr>
          <a:lstStyle/>
          <a:p>
            <a:pPr marL="0" marR="0" lvl="0" indent="0" defTabSz="914400" eaLnBrk="1" fontAlgn="auto" latinLnBrk="0" hangingPunct="1">
              <a:lnSpc>
                <a:spcPct val="100000"/>
              </a:lnSpc>
              <a:spcBef>
                <a:spcPts val="0"/>
              </a:spcBef>
              <a:spcAft>
                <a:spcPts val="600"/>
              </a:spcAft>
              <a:buClrTx/>
              <a:buSzTx/>
              <a:buFontTx/>
              <a:buNone/>
              <a:tabLst/>
              <a:defRPr/>
            </a:pPr>
            <a:r>
              <a:rPr lang="en-US" altLang="en-US" sz="2000" dirty="0" smtClean="0">
                <a:solidFill>
                  <a:schemeClr val="bg1"/>
                </a:solidFill>
                <a:latin typeface="Tw Cen MT" panose="020B0602020104020603" pitchFamily="34" charset="0"/>
                <a:cs typeface="Futura Medium" pitchFamily="34" charset="0"/>
              </a:rPr>
              <a:t>Methodolog</a:t>
            </a:r>
            <a:r>
              <a:rPr lang="en-US" altLang="en-US" sz="2000" dirty="0" smtClean="0">
                <a:latin typeface="Tw Cen MT" panose="020B0602020104020603" pitchFamily="34" charset="0"/>
                <a:cs typeface="Futura Medium" pitchFamily="34" charset="0"/>
              </a:rPr>
              <a:t>y</a:t>
            </a:r>
            <a:endParaRPr kumimoji="0" lang="en-US" sz="2000" i="0" u="none" strike="noStrike" kern="0" cap="none" spc="0" normalizeH="0" baseline="0" noProof="0" dirty="0">
              <a:ln>
                <a:noFill/>
              </a:ln>
              <a:effectLst/>
              <a:uLnTx/>
              <a:uFillTx/>
            </a:endParaRPr>
          </a:p>
        </p:txBody>
      </p:sp>
      <p:pic>
        <p:nvPicPr>
          <p:cNvPr id="35" name="Graphic 34" descr="Radioactive outline">
            <a:extLst>
              <a:ext uri="{FF2B5EF4-FFF2-40B4-BE49-F238E27FC236}">
                <a16:creationId xmlns:a16="http://schemas.microsoft.com/office/drawing/2014/main" id="{45C670B3-6994-1136-590B-46DBCD24B5C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86117" y="3273682"/>
            <a:ext cx="683553" cy="683553"/>
          </a:xfrm>
          <a:prstGeom prst="rect">
            <a:avLst/>
          </a:prstGeom>
        </p:spPr>
      </p:pic>
      <p:pic>
        <p:nvPicPr>
          <p:cNvPr id="41" name="Graphic 40" descr="Blog outline">
            <a:extLst>
              <a:ext uri="{FF2B5EF4-FFF2-40B4-BE49-F238E27FC236}">
                <a16:creationId xmlns:a16="http://schemas.microsoft.com/office/drawing/2014/main" id="{EE8F2092-2552-79DF-AD4E-F5BE3033C53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04427" y="2490734"/>
            <a:ext cx="704885" cy="704885"/>
          </a:xfrm>
          <a:prstGeom prst="rect">
            <a:avLst/>
          </a:prstGeom>
        </p:spPr>
      </p:pic>
      <p:pic>
        <p:nvPicPr>
          <p:cNvPr id="43" name="Graphic 42" descr="Hourglass 30% outline">
            <a:extLst>
              <a:ext uri="{FF2B5EF4-FFF2-40B4-BE49-F238E27FC236}">
                <a16:creationId xmlns:a16="http://schemas.microsoft.com/office/drawing/2014/main" id="{81C7FB49-0D65-310D-7ECA-D273380DD37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963448" y="4219062"/>
            <a:ext cx="586842" cy="586842"/>
          </a:xfrm>
          <a:prstGeom prst="rect">
            <a:avLst/>
          </a:prstGeom>
        </p:spPr>
      </p:pic>
      <p:pic>
        <p:nvPicPr>
          <p:cNvPr id="45" name="Graphic 44" descr="Bank outline">
            <a:extLst>
              <a:ext uri="{FF2B5EF4-FFF2-40B4-BE49-F238E27FC236}">
                <a16:creationId xmlns:a16="http://schemas.microsoft.com/office/drawing/2014/main" id="{10F78B2A-FF96-C12B-D864-638166D8FCC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851331" y="1476659"/>
            <a:ext cx="718339" cy="718339"/>
          </a:xfrm>
          <a:prstGeom prst="rect">
            <a:avLst/>
          </a:prstGeom>
        </p:spPr>
      </p:pic>
      <p:sp>
        <p:nvSpPr>
          <p:cNvPr id="2" name="TextBox 1">
            <a:extLst>
              <a:ext uri="{FF2B5EF4-FFF2-40B4-BE49-F238E27FC236}">
                <a16:creationId xmlns:a16="http://schemas.microsoft.com/office/drawing/2014/main" id="{23E78A8C-C9C6-3BB2-218C-000877032F46}"/>
              </a:ext>
            </a:extLst>
          </p:cNvPr>
          <p:cNvSpPr txBox="1">
            <a:spLocks/>
          </p:cNvSpPr>
          <p:nvPr/>
        </p:nvSpPr>
        <p:spPr>
          <a:xfrm>
            <a:off x="1600293" y="4123518"/>
            <a:ext cx="3419460" cy="682386"/>
          </a:xfrm>
          <a:prstGeom prst="rect">
            <a:avLst/>
          </a:prstGeom>
          <a:solidFill>
            <a:sysClr val="window" lastClr="FFFFFF">
              <a:lumMod val="95000"/>
            </a:sysClr>
          </a:solidFill>
        </p:spPr>
        <p:txBody>
          <a:bodyPr wrap="square" lIns="54610" tIns="54610" rIns="54610" bIns="54610" rtlCol="0" anchor="ctr">
            <a:no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2000" i="0" u="none" strike="noStrike" kern="0" cap="none" spc="0" normalizeH="0" baseline="0" noProof="0" dirty="0" smtClean="0">
                <a:ln>
                  <a:noFill/>
                </a:ln>
                <a:solidFill>
                  <a:schemeClr val="bg1"/>
                </a:solidFill>
                <a:effectLst/>
                <a:uLnTx/>
                <a:uFillTx/>
                <a:latin typeface="Tw Cen MT" panose="020B0602020104020603" pitchFamily="34" charset="0"/>
              </a:rPr>
              <a:t>Findings</a:t>
            </a:r>
            <a:r>
              <a:rPr kumimoji="0" lang="en-US" sz="2000" i="0" u="none" strike="noStrike" kern="0" cap="none" spc="0" normalizeH="0" noProof="0" dirty="0" smtClean="0">
                <a:ln>
                  <a:noFill/>
                </a:ln>
                <a:solidFill>
                  <a:schemeClr val="bg1"/>
                </a:solidFill>
                <a:effectLst/>
                <a:uLnTx/>
                <a:uFillTx/>
                <a:latin typeface="Tw Cen MT" panose="020B0602020104020603" pitchFamily="34" charset="0"/>
              </a:rPr>
              <a:t> and </a:t>
            </a:r>
            <a:r>
              <a:rPr kumimoji="0" lang="en-US" sz="2000" i="0" u="none" strike="noStrike" kern="0" cap="none" spc="0" normalizeH="0" baseline="0" noProof="0" dirty="0" smtClean="0">
                <a:ln>
                  <a:noFill/>
                </a:ln>
                <a:solidFill>
                  <a:schemeClr val="bg1"/>
                </a:solidFill>
                <a:effectLst/>
                <a:uLnTx/>
                <a:uFillTx/>
                <a:latin typeface="Tw Cen MT" panose="020B0602020104020603" pitchFamily="34" charset="0"/>
              </a:rPr>
              <a:t>Recommendations</a:t>
            </a:r>
            <a:endParaRPr kumimoji="0" lang="en-US" sz="2000" i="0" u="none" strike="noStrike" kern="0" cap="none" spc="0" normalizeH="0" baseline="0" noProof="0" dirty="0">
              <a:ln>
                <a:noFill/>
              </a:ln>
              <a:solidFill>
                <a:schemeClr val="bg1"/>
              </a:solidFill>
              <a:effectLst/>
              <a:uLnTx/>
              <a:uFillTx/>
            </a:endParaRPr>
          </a:p>
        </p:txBody>
      </p:sp>
      <p:sp>
        <p:nvSpPr>
          <p:cNvPr id="16" name="TextBox 15">
            <a:extLst>
              <a:ext uri="{FF2B5EF4-FFF2-40B4-BE49-F238E27FC236}">
                <a16:creationId xmlns:a16="http://schemas.microsoft.com/office/drawing/2014/main" id="{23E78A8C-C9C6-3BB2-218C-000877032F46}"/>
              </a:ext>
            </a:extLst>
          </p:cNvPr>
          <p:cNvSpPr txBox="1">
            <a:spLocks/>
          </p:cNvSpPr>
          <p:nvPr/>
        </p:nvSpPr>
        <p:spPr>
          <a:xfrm>
            <a:off x="1600293" y="5075960"/>
            <a:ext cx="3419460" cy="682386"/>
          </a:xfrm>
          <a:prstGeom prst="rect">
            <a:avLst/>
          </a:prstGeom>
          <a:solidFill>
            <a:sysClr val="window" lastClr="FFFFFF">
              <a:lumMod val="95000"/>
            </a:sysClr>
          </a:solidFill>
        </p:spPr>
        <p:txBody>
          <a:bodyPr wrap="square" lIns="54610" tIns="54610" rIns="54610" bIns="54610" rtlCol="0" anchor="ctr">
            <a:no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2000" i="0" u="none" strike="noStrike" kern="0" cap="none" spc="0" normalizeH="0" baseline="0" noProof="0" dirty="0" smtClean="0">
                <a:ln>
                  <a:noFill/>
                </a:ln>
                <a:solidFill>
                  <a:schemeClr val="bg1"/>
                </a:solidFill>
                <a:effectLst/>
                <a:uLnTx/>
                <a:uFillTx/>
                <a:latin typeface="Tw Cen MT" panose="020B0602020104020603" pitchFamily="34" charset="0"/>
              </a:rPr>
              <a:t>Future Work</a:t>
            </a:r>
            <a:endParaRPr kumimoji="0" lang="en-US" sz="2000" i="0" u="none" strike="noStrike" kern="0" cap="none" spc="0" normalizeH="0" baseline="0" noProof="0" dirty="0">
              <a:ln>
                <a:noFill/>
              </a:ln>
              <a:solidFill>
                <a:schemeClr val="bg1"/>
              </a:solidFill>
              <a:effectLst/>
              <a:uLnTx/>
              <a:uFillTx/>
            </a:endParaRPr>
          </a:p>
        </p:txBody>
      </p:sp>
      <p:pic>
        <p:nvPicPr>
          <p:cNvPr id="17" name="Graphic 34" descr="Radioactive outline">
            <a:extLst>
              <a:ext uri="{FF2B5EF4-FFF2-40B4-BE49-F238E27FC236}">
                <a16:creationId xmlns:a16="http://schemas.microsoft.com/office/drawing/2014/main" id="{45C670B3-6994-1136-590B-46DBCD24B5C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51331" y="5075960"/>
            <a:ext cx="683553" cy="683553"/>
          </a:xfrm>
          <a:prstGeom prst="rect">
            <a:avLst/>
          </a:prstGeom>
        </p:spPr>
      </p:pic>
      <p:sp>
        <p:nvSpPr>
          <p:cNvPr id="18" name="Rectangle 17"/>
          <p:cNvSpPr/>
          <p:nvPr/>
        </p:nvSpPr>
        <p:spPr>
          <a:xfrm>
            <a:off x="9923813" y="6264233"/>
            <a:ext cx="2268187" cy="593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2435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Top Corners Rounded 27">
            <a:extLst>
              <a:ext uri="{FF2B5EF4-FFF2-40B4-BE49-F238E27FC236}">
                <a16:creationId xmlns:a16="http://schemas.microsoft.com/office/drawing/2014/main" id="{1CE2ED4F-4BB8-71A1-53D8-A231DAD03F47}"/>
              </a:ext>
            </a:extLst>
          </p:cNvPr>
          <p:cNvSpPr/>
          <p:nvPr/>
        </p:nvSpPr>
        <p:spPr>
          <a:xfrm>
            <a:off x="2456345" y="0"/>
            <a:ext cx="2563408" cy="678245"/>
          </a:xfrm>
          <a:prstGeom prst="round2Same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Tw Cen MT" panose="020B0602020104020603" pitchFamily="34" charset="0"/>
              </a:rPr>
              <a:t>Problem Statement</a:t>
            </a:r>
          </a:p>
        </p:txBody>
      </p:sp>
      <p:sp>
        <p:nvSpPr>
          <p:cNvPr id="29" name="Rectangle: Top Corners Rounded 28">
            <a:extLst>
              <a:ext uri="{FF2B5EF4-FFF2-40B4-BE49-F238E27FC236}">
                <a16:creationId xmlns:a16="http://schemas.microsoft.com/office/drawing/2014/main" id="{4DE34873-AEF6-7BE4-7709-258D0B911A0A}"/>
              </a:ext>
            </a:extLst>
          </p:cNvPr>
          <p:cNvSpPr/>
          <p:nvPr/>
        </p:nvSpPr>
        <p:spPr>
          <a:xfrm>
            <a:off x="5052411" y="218475"/>
            <a:ext cx="1724025" cy="45562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600"/>
              </a:spcAft>
              <a:buClrTx/>
              <a:buSzTx/>
              <a:buFontTx/>
              <a:buNone/>
              <a:tabLst/>
              <a:defRPr/>
            </a:pPr>
            <a:r>
              <a:rPr lang="en-US" sz="1800" dirty="0">
                <a:solidFill>
                  <a:schemeClr val="tx1"/>
                </a:solidFill>
                <a:latin typeface="Tw Cen MT" panose="020B0602020104020603" pitchFamily="34" charset="0"/>
                <a:cs typeface="Futura Medium" pitchFamily="34" charset="0"/>
              </a:rPr>
              <a:t>Business Value</a:t>
            </a:r>
          </a:p>
        </p:txBody>
      </p:sp>
      <p:sp>
        <p:nvSpPr>
          <p:cNvPr id="30" name="Rectangle: Top Corners Rounded 29">
            <a:extLst>
              <a:ext uri="{FF2B5EF4-FFF2-40B4-BE49-F238E27FC236}">
                <a16:creationId xmlns:a16="http://schemas.microsoft.com/office/drawing/2014/main" id="{EABD930E-EC4D-FC87-DE51-1755E8A451FF}"/>
              </a:ext>
            </a:extLst>
          </p:cNvPr>
          <p:cNvSpPr/>
          <p:nvPr/>
        </p:nvSpPr>
        <p:spPr>
          <a:xfrm>
            <a:off x="6839049" y="218474"/>
            <a:ext cx="1476276" cy="45562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w Cen MT" panose="020B0602020104020603" pitchFamily="34" charset="0"/>
              </a:rPr>
              <a:t>Methodology</a:t>
            </a:r>
          </a:p>
        </p:txBody>
      </p:sp>
      <p:sp>
        <p:nvSpPr>
          <p:cNvPr id="31" name="Rectangle: Top Corners Rounded 30">
            <a:extLst>
              <a:ext uri="{FF2B5EF4-FFF2-40B4-BE49-F238E27FC236}">
                <a16:creationId xmlns:a16="http://schemas.microsoft.com/office/drawing/2014/main" id="{251E5167-E325-521D-7B14-EDE8C2470DB4}"/>
              </a:ext>
            </a:extLst>
          </p:cNvPr>
          <p:cNvSpPr/>
          <p:nvPr/>
        </p:nvSpPr>
        <p:spPr>
          <a:xfrm>
            <a:off x="0" y="218473"/>
            <a:ext cx="2423687" cy="459772"/>
          </a:xfrm>
          <a:prstGeom prst="round2Same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w Cen MT" panose="020B0602020104020603" pitchFamily="34" charset="0"/>
              </a:rPr>
              <a:t>Agenda</a:t>
            </a:r>
          </a:p>
        </p:txBody>
      </p:sp>
      <p:cxnSp>
        <p:nvCxnSpPr>
          <p:cNvPr id="33" name="Straight Connector 32">
            <a:extLst>
              <a:ext uri="{FF2B5EF4-FFF2-40B4-BE49-F238E27FC236}">
                <a16:creationId xmlns:a16="http://schemas.microsoft.com/office/drawing/2014/main" id="{C892D952-6FFB-3691-344D-2591A3ACD780}"/>
              </a:ext>
            </a:extLst>
          </p:cNvPr>
          <p:cNvCxnSpPr/>
          <p:nvPr/>
        </p:nvCxnSpPr>
        <p:spPr>
          <a:xfrm>
            <a:off x="0" y="674100"/>
            <a:ext cx="121920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4" name="Rectangle: Top Corners Rounded 33">
            <a:extLst>
              <a:ext uri="{FF2B5EF4-FFF2-40B4-BE49-F238E27FC236}">
                <a16:creationId xmlns:a16="http://schemas.microsoft.com/office/drawing/2014/main" id="{F0F32C19-08B7-4E12-DAA0-93B362DC1729}"/>
              </a:ext>
            </a:extLst>
          </p:cNvPr>
          <p:cNvSpPr/>
          <p:nvPr/>
        </p:nvSpPr>
        <p:spPr>
          <a:xfrm>
            <a:off x="8377939" y="218473"/>
            <a:ext cx="3846720" cy="45562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w Cen MT" panose="020B0602020104020603" pitchFamily="34" charset="0"/>
              </a:rPr>
              <a:t>Recommendations and Future work</a:t>
            </a:r>
          </a:p>
        </p:txBody>
      </p:sp>
      <p:sp>
        <p:nvSpPr>
          <p:cNvPr id="3" name="TextBox 2">
            <a:extLst>
              <a:ext uri="{FF2B5EF4-FFF2-40B4-BE49-F238E27FC236}">
                <a16:creationId xmlns:a16="http://schemas.microsoft.com/office/drawing/2014/main" id="{835D164E-E63A-0379-6193-EEBBE8C77CA7}"/>
              </a:ext>
            </a:extLst>
          </p:cNvPr>
          <p:cNvSpPr txBox="1"/>
          <p:nvPr/>
        </p:nvSpPr>
        <p:spPr>
          <a:xfrm>
            <a:off x="-32659" y="201457"/>
            <a:ext cx="12100834" cy="1754326"/>
          </a:xfrm>
          <a:prstGeom prst="rect">
            <a:avLst/>
          </a:prstGeom>
          <a:noFill/>
        </p:spPr>
        <p:txBody>
          <a:bodyPr wrap="square">
            <a:spAutoFit/>
          </a:bodyPr>
          <a:lstStyle/>
          <a:p>
            <a:endParaRPr lang="en-US" dirty="0">
              <a:solidFill>
                <a:schemeClr val="bg1"/>
              </a:solidFill>
              <a:latin typeface="Arial" panose="020B0604020202020204" pitchFamily="34" charset="0"/>
            </a:endParaRPr>
          </a:p>
          <a:p>
            <a:endParaRPr lang="en-US" b="0" i="0" dirty="0">
              <a:solidFill>
                <a:schemeClr val="bg1"/>
              </a:solidFill>
              <a:effectLst/>
              <a:latin typeface="Arial" panose="020B0604020202020204" pitchFamily="34" charset="0"/>
            </a:endParaRPr>
          </a:p>
          <a:p>
            <a:endParaRPr lang="en-US" b="0" i="0" dirty="0">
              <a:solidFill>
                <a:schemeClr val="bg1"/>
              </a:solidFill>
              <a:effectLst/>
              <a:latin typeface="Arial" panose="020B0604020202020204" pitchFamily="34" charset="0"/>
            </a:endParaRPr>
          </a:p>
          <a:p>
            <a:endParaRPr lang="en-US" b="0" i="0" dirty="0">
              <a:solidFill>
                <a:schemeClr val="bg1"/>
              </a:solidFill>
              <a:effectLst/>
              <a:latin typeface="Arial" panose="020B0604020202020204" pitchFamily="34" charset="0"/>
            </a:endParaRPr>
          </a:p>
          <a:p>
            <a:endParaRPr lang="en-US" dirty="0">
              <a:solidFill>
                <a:schemeClr val="bg1"/>
              </a:solidFill>
              <a:latin typeface="Arial" panose="020B0604020202020204" pitchFamily="34" charset="0"/>
            </a:endParaRPr>
          </a:p>
          <a:p>
            <a:endParaRPr lang="en-US" dirty="0">
              <a:solidFill>
                <a:schemeClr val="bg1"/>
              </a:solidFill>
            </a:endParaRPr>
          </a:p>
        </p:txBody>
      </p:sp>
      <p:sp>
        <p:nvSpPr>
          <p:cNvPr id="4" name="Rectangle 3">
            <a:extLst>
              <a:ext uri="{FF2B5EF4-FFF2-40B4-BE49-F238E27FC236}">
                <a16:creationId xmlns:a16="http://schemas.microsoft.com/office/drawing/2014/main" id="{8FE8D3D6-84A3-F7F2-6469-57DF43D25F9F}"/>
              </a:ext>
            </a:extLst>
          </p:cNvPr>
          <p:cNvSpPr/>
          <p:nvPr/>
        </p:nvSpPr>
        <p:spPr>
          <a:xfrm>
            <a:off x="2184688" y="5224233"/>
            <a:ext cx="9590901" cy="1170408"/>
          </a:xfrm>
          <a:prstGeom prst="rect">
            <a:avLst/>
          </a:prstGeom>
          <a:ln w="12700">
            <a:solidFill>
              <a:srgbClr val="92D050"/>
            </a:solidFill>
          </a:ln>
        </p:spPr>
        <p:txBody>
          <a:bodyPr wrap="square" lIns="162000" tIns="54000" rIns="72000" bIns="54000" anchor="ctr">
            <a:noAutofit/>
          </a:bodyPr>
          <a:lstStyle/>
          <a:p>
            <a:r>
              <a:rPr lang="en-US" sz="1400" b="1" dirty="0">
                <a:solidFill>
                  <a:schemeClr val="bg1"/>
                </a:solidFill>
                <a:effectLst/>
                <a:latin typeface="Tw Cen MT" panose="020B0602020104020603" pitchFamily="34" charset="0"/>
              </a:rPr>
              <a:t>Benefits:</a:t>
            </a:r>
          </a:p>
          <a:p>
            <a:r>
              <a:rPr lang="en-US" sz="1400" b="0" i="0" dirty="0">
                <a:effectLst/>
                <a:latin typeface="Tw Cen MT" panose="020B0602020104020603" pitchFamily="34" charset="0"/>
              </a:rPr>
              <a:t>Develop a data driven decision support system </a:t>
            </a:r>
            <a:r>
              <a:rPr lang="en-US" sz="1400" b="0" i="0" dirty="0" smtClean="0">
                <a:effectLst/>
                <a:latin typeface="Tw Cen MT" panose="020B0602020104020603" pitchFamily="34" charset="0"/>
              </a:rPr>
              <a:t>to</a:t>
            </a:r>
          </a:p>
          <a:p>
            <a:r>
              <a:rPr lang="en-US" sz="1400" dirty="0" smtClean="0">
                <a:latin typeface="Tw Cen MT" panose="020B0602020104020603" pitchFamily="34" charset="0"/>
              </a:rPr>
              <a:t>Optimize resources utilization</a:t>
            </a:r>
            <a:endParaRPr lang="en-US" sz="1400" b="0" i="0" dirty="0">
              <a:effectLst/>
              <a:latin typeface="Tw Cen MT" panose="020B0602020104020603" pitchFamily="34" charset="0"/>
            </a:endParaRPr>
          </a:p>
          <a:p>
            <a:pPr marL="342900" indent="-342900">
              <a:buFont typeface="+mj-lt"/>
              <a:buAutoNum type="arabicParenR"/>
            </a:pPr>
            <a:endParaRPr lang="en-US" sz="1400" b="0" i="0" dirty="0">
              <a:effectLst/>
              <a:latin typeface="Tw Cen MT" panose="020B0602020104020603" pitchFamily="34" charset="0"/>
            </a:endParaRPr>
          </a:p>
        </p:txBody>
      </p:sp>
      <p:sp>
        <p:nvSpPr>
          <p:cNvPr id="5" name="Oval 4">
            <a:extLst>
              <a:ext uri="{FF2B5EF4-FFF2-40B4-BE49-F238E27FC236}">
                <a16:creationId xmlns:a16="http://schemas.microsoft.com/office/drawing/2014/main" id="{5B3D5C40-E8C7-4672-3783-6D748C6FD1C8}"/>
              </a:ext>
            </a:extLst>
          </p:cNvPr>
          <p:cNvSpPr/>
          <p:nvPr/>
        </p:nvSpPr>
        <p:spPr bwMode="gray">
          <a:xfrm>
            <a:off x="1562778" y="5491989"/>
            <a:ext cx="548640" cy="548640"/>
          </a:xfrm>
          <a:prstGeom prst="ellipse">
            <a:avLst/>
          </a:prstGeom>
          <a:solidFill>
            <a:srgbClr val="00B050"/>
          </a:solidFill>
          <a:ln w="19050" algn="ctr">
            <a:noFill/>
            <a:miter lim="800000"/>
            <a:headEnd/>
            <a:tailEnd/>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IE" sz="1100" b="1" i="0" u="none" strike="noStrike" kern="1200" cap="none" spc="0" normalizeH="0" baseline="0" noProof="0" dirty="0">
                <a:ln>
                  <a:noFill/>
                </a:ln>
                <a:solidFill>
                  <a:prstClr val="white"/>
                </a:solidFill>
                <a:effectLst/>
                <a:uLnTx/>
                <a:uFillTx/>
                <a:latin typeface="Calibri"/>
                <a:ea typeface="Open Sans Semibold" panose="020B0706030804020204" pitchFamily="34" charset="0"/>
                <a:cs typeface="Open Sans Semibold" panose="020B0706030804020204" pitchFamily="34" charset="0"/>
              </a:rPr>
              <a:t>03</a:t>
            </a:r>
          </a:p>
        </p:txBody>
      </p:sp>
      <p:sp>
        <p:nvSpPr>
          <p:cNvPr id="6" name="Rectangle 5">
            <a:extLst>
              <a:ext uri="{FF2B5EF4-FFF2-40B4-BE49-F238E27FC236}">
                <a16:creationId xmlns:a16="http://schemas.microsoft.com/office/drawing/2014/main" id="{F35BB2EA-B606-2169-9F6B-9B6CF6CA59E8}"/>
              </a:ext>
            </a:extLst>
          </p:cNvPr>
          <p:cNvSpPr/>
          <p:nvPr/>
        </p:nvSpPr>
        <p:spPr>
          <a:xfrm>
            <a:off x="2107092" y="3687447"/>
            <a:ext cx="9590901" cy="1265658"/>
          </a:xfrm>
          <a:prstGeom prst="rect">
            <a:avLst/>
          </a:prstGeom>
          <a:ln w="12700">
            <a:solidFill>
              <a:srgbClr val="92D050"/>
            </a:solidFill>
          </a:ln>
        </p:spPr>
        <p:txBody>
          <a:bodyPr wrap="square" lIns="162000" tIns="54000" rIns="72000" bIns="54000" anchor="ctr">
            <a:noAutofit/>
          </a:bodyPr>
          <a:lstStyle/>
          <a:p>
            <a:r>
              <a:rPr lang="en-US" sz="1400" b="1" i="0" dirty="0" smtClean="0">
                <a:solidFill>
                  <a:schemeClr val="bg1"/>
                </a:solidFill>
                <a:effectLst/>
                <a:latin typeface="Tw Cen MT" panose="020B0602020104020603" pitchFamily="34" charset="0"/>
              </a:rPr>
              <a:t>Proposed </a:t>
            </a:r>
            <a:r>
              <a:rPr lang="en-US" sz="1400" b="1" i="0" dirty="0">
                <a:solidFill>
                  <a:schemeClr val="bg1"/>
                </a:solidFill>
                <a:effectLst/>
                <a:latin typeface="Tw Cen MT" panose="020B0602020104020603" pitchFamily="34" charset="0"/>
              </a:rPr>
              <a:t>Solution: </a:t>
            </a:r>
          </a:p>
          <a:p>
            <a:r>
              <a:rPr lang="en-US" sz="1400" i="0" dirty="0" smtClean="0">
                <a:effectLst/>
                <a:latin typeface="Tw Cen MT" panose="020B0602020104020603" pitchFamily="34" charset="0"/>
              </a:rPr>
              <a:t>In this project, we used the data collected from the world cup matches. This was done through analysis and visualization and </a:t>
            </a:r>
            <a:r>
              <a:rPr lang="en-US" sz="1400" dirty="0" smtClean="0">
                <a:latin typeface="Tw Cen MT" panose="020B0602020104020603" pitchFamily="34" charset="0"/>
              </a:rPr>
              <a:t>correlating data collected from the .matches the away games home games and calculating the average revenue during the world cup matches. The study also shows trends and curves in the data</a:t>
            </a:r>
            <a:endParaRPr lang="en-US" sz="1400" i="0" dirty="0">
              <a:effectLst/>
              <a:latin typeface="Tw Cen MT" panose="020B0602020104020603" pitchFamily="34" charset="0"/>
            </a:endParaRPr>
          </a:p>
        </p:txBody>
      </p:sp>
      <p:sp>
        <p:nvSpPr>
          <p:cNvPr id="7" name="Oval 6">
            <a:extLst>
              <a:ext uri="{FF2B5EF4-FFF2-40B4-BE49-F238E27FC236}">
                <a16:creationId xmlns:a16="http://schemas.microsoft.com/office/drawing/2014/main" id="{882E4A56-0AB9-6BC8-C744-E08050F87C48}"/>
              </a:ext>
            </a:extLst>
          </p:cNvPr>
          <p:cNvSpPr/>
          <p:nvPr/>
        </p:nvSpPr>
        <p:spPr bwMode="gray">
          <a:xfrm>
            <a:off x="1562778" y="3865580"/>
            <a:ext cx="548640" cy="548640"/>
          </a:xfrm>
          <a:prstGeom prst="ellipse">
            <a:avLst/>
          </a:prstGeom>
          <a:solidFill>
            <a:srgbClr val="00B050"/>
          </a:solidFill>
          <a:ln w="19050" algn="ctr">
            <a:noFill/>
            <a:miter lim="800000"/>
            <a:headEnd/>
            <a:tailEnd/>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IE" sz="1100" b="1" i="0" u="none" strike="noStrike" kern="1200" cap="none" spc="0" normalizeH="0" baseline="0" noProof="0" dirty="0">
                <a:ln>
                  <a:noFill/>
                </a:ln>
                <a:solidFill>
                  <a:prstClr val="white"/>
                </a:solidFill>
                <a:effectLst/>
                <a:uLnTx/>
                <a:uFillTx/>
                <a:latin typeface="Calibri"/>
                <a:ea typeface="Open Sans Semibold" panose="020B0706030804020204" pitchFamily="34" charset="0"/>
                <a:cs typeface="Open Sans Semibold" panose="020B0706030804020204" pitchFamily="34" charset="0"/>
              </a:rPr>
              <a:t>02</a:t>
            </a:r>
          </a:p>
        </p:txBody>
      </p:sp>
      <p:sp>
        <p:nvSpPr>
          <p:cNvPr id="8" name="Rectangle 7">
            <a:extLst>
              <a:ext uri="{FF2B5EF4-FFF2-40B4-BE49-F238E27FC236}">
                <a16:creationId xmlns:a16="http://schemas.microsoft.com/office/drawing/2014/main" id="{287DD434-5647-B342-9BDB-6BCABD2EC853}"/>
              </a:ext>
            </a:extLst>
          </p:cNvPr>
          <p:cNvSpPr/>
          <p:nvPr/>
        </p:nvSpPr>
        <p:spPr>
          <a:xfrm>
            <a:off x="2107091" y="2193046"/>
            <a:ext cx="9780109" cy="1223273"/>
          </a:xfrm>
          <a:prstGeom prst="rect">
            <a:avLst/>
          </a:prstGeom>
          <a:ln w="12700">
            <a:solidFill>
              <a:srgbClr val="92D050"/>
            </a:solidFill>
          </a:ln>
        </p:spPr>
        <p:txBody>
          <a:bodyPr wrap="square" lIns="162000" tIns="54000" rIns="72000" bIns="54000" anchor="ctr">
            <a:noAutofit/>
          </a:bodyPr>
          <a:lstStyle/>
          <a:p>
            <a:r>
              <a:rPr lang="en-US" sz="1400" b="1" dirty="0">
                <a:solidFill>
                  <a:schemeClr val="bg1"/>
                </a:solidFill>
                <a:latin typeface="Tw Cen MT" panose="020B0602020104020603" pitchFamily="34" charset="0"/>
              </a:rPr>
              <a:t>Objective</a:t>
            </a:r>
            <a:r>
              <a:rPr lang="en-US" sz="1400" b="1" i="0" dirty="0">
                <a:solidFill>
                  <a:schemeClr val="bg1"/>
                </a:solidFill>
                <a:effectLst/>
                <a:latin typeface="Tw Cen MT" panose="020B0602020104020603" pitchFamily="34" charset="0"/>
              </a:rPr>
              <a:t>: </a:t>
            </a:r>
          </a:p>
          <a:p>
            <a:r>
              <a:rPr lang="en-US" sz="1400" dirty="0"/>
              <a:t>Clearly outline the goals and objectives you want to achieve through data analysis. For example, you might aim to identify patterns, trends, or insights related to World Cup </a:t>
            </a:r>
            <a:r>
              <a:rPr lang="en-US" sz="1400" dirty="0" smtClean="0"/>
              <a:t>matches.</a:t>
            </a:r>
            <a:r>
              <a:rPr lang="en-US" sz="1400" dirty="0"/>
              <a:t> This could include goals scored, match outcomes, or team performance.</a:t>
            </a:r>
            <a:endParaRPr lang="en-US" sz="1400" dirty="0" smtClean="0"/>
          </a:p>
          <a:p>
            <a:r>
              <a:rPr lang="en-US" sz="1400" b="1" dirty="0" smtClean="0">
                <a:solidFill>
                  <a:schemeClr val="bg1"/>
                </a:solidFill>
                <a:latin typeface="Tw Cen MT" panose="020B0602020104020603" pitchFamily="34" charset="0"/>
              </a:rPr>
              <a:t>Problem</a:t>
            </a:r>
            <a:r>
              <a:rPr lang="en-US" sz="1400" b="1" dirty="0" smtClean="0">
                <a:solidFill>
                  <a:srgbClr val="222222"/>
                </a:solidFill>
                <a:latin typeface="Tw Cen MT" panose="020B0602020104020603" pitchFamily="34" charset="0"/>
              </a:rPr>
              <a:t>:</a:t>
            </a:r>
            <a:endParaRPr lang="en-US" dirty="0"/>
          </a:p>
          <a:p>
            <a:pPr lvl="1"/>
            <a:r>
              <a:rPr lang="en-US" sz="1400" dirty="0"/>
              <a:t>Based on your analysis, formulate insights and recommendations that can inform decision-making.</a:t>
            </a:r>
          </a:p>
          <a:p>
            <a:r>
              <a:rPr lang="en-US" sz="1400" dirty="0"/>
              <a:t>Remember that the specific steps and analysis will depend on the nature of the World Cup matches data and your business goals</a:t>
            </a:r>
            <a:r>
              <a:rPr lang="en-US" dirty="0"/>
              <a:t>.</a:t>
            </a:r>
          </a:p>
          <a:p>
            <a:endParaRPr lang="en-US" sz="1400" b="1" dirty="0" smtClean="0">
              <a:solidFill>
                <a:srgbClr val="222222"/>
              </a:solidFill>
              <a:latin typeface="Tw Cen MT" panose="020B0602020104020603" pitchFamily="34" charset="0"/>
            </a:endParaRPr>
          </a:p>
          <a:p>
            <a:r>
              <a:rPr lang="en-US" sz="1400" b="0" i="0" dirty="0" smtClean="0">
                <a:solidFill>
                  <a:srgbClr val="222222"/>
                </a:solidFill>
                <a:effectLst/>
                <a:latin typeface="Tw Cen MT" panose="020B0602020104020603" pitchFamily="34" charset="0"/>
              </a:rPr>
              <a:t>.</a:t>
            </a:r>
            <a:endParaRPr lang="en-US" sz="1400" b="0" i="0" dirty="0">
              <a:solidFill>
                <a:srgbClr val="222222"/>
              </a:solidFill>
              <a:effectLst/>
              <a:latin typeface="Tw Cen MT" panose="020B0602020104020603" pitchFamily="34" charset="0"/>
            </a:endParaRPr>
          </a:p>
        </p:txBody>
      </p:sp>
      <p:sp>
        <p:nvSpPr>
          <p:cNvPr id="9" name="Oval 8">
            <a:extLst>
              <a:ext uri="{FF2B5EF4-FFF2-40B4-BE49-F238E27FC236}">
                <a16:creationId xmlns:a16="http://schemas.microsoft.com/office/drawing/2014/main" id="{5F72257E-D8FF-9AED-7D40-72DFA01F0788}"/>
              </a:ext>
            </a:extLst>
          </p:cNvPr>
          <p:cNvSpPr/>
          <p:nvPr/>
        </p:nvSpPr>
        <p:spPr bwMode="gray">
          <a:xfrm>
            <a:off x="1562778" y="2240177"/>
            <a:ext cx="548640" cy="548640"/>
          </a:xfrm>
          <a:prstGeom prst="ellipse">
            <a:avLst/>
          </a:prstGeom>
          <a:solidFill>
            <a:srgbClr val="00B050"/>
          </a:solidFill>
          <a:ln w="19050" algn="ctr">
            <a:noFill/>
            <a:miter lim="800000"/>
            <a:headEnd/>
            <a:tailEnd/>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IE" sz="1100" b="1" i="0" u="none" strike="noStrike" kern="1200" cap="none" spc="0" normalizeH="0" baseline="0" noProof="0" dirty="0">
                <a:ln>
                  <a:noFill/>
                </a:ln>
                <a:solidFill>
                  <a:schemeClr val="bg1"/>
                </a:solidFill>
                <a:effectLst/>
                <a:uLnTx/>
                <a:uFillTx/>
                <a:latin typeface="Calibri"/>
                <a:ea typeface="Open Sans Semibold" panose="020B0706030804020204" pitchFamily="34" charset="0"/>
                <a:cs typeface="Open Sans Semibold" panose="020B0706030804020204" pitchFamily="34" charset="0"/>
              </a:rPr>
              <a:t>01</a:t>
            </a:r>
          </a:p>
        </p:txBody>
      </p:sp>
      <p:grpSp>
        <p:nvGrpSpPr>
          <p:cNvPr id="10" name="Group 360">
            <a:extLst>
              <a:ext uri="{FF2B5EF4-FFF2-40B4-BE49-F238E27FC236}">
                <a16:creationId xmlns:a16="http://schemas.microsoft.com/office/drawing/2014/main" id="{3F4F6DB1-7407-8AA1-65A4-7F56F4585ADC}"/>
              </a:ext>
            </a:extLst>
          </p:cNvPr>
          <p:cNvGrpSpPr>
            <a:grpSpLocks/>
          </p:cNvGrpSpPr>
          <p:nvPr/>
        </p:nvGrpSpPr>
        <p:grpSpPr bwMode="auto">
          <a:xfrm>
            <a:off x="642900" y="1145515"/>
            <a:ext cx="640080" cy="640080"/>
            <a:chOff x="1935" y="1199"/>
            <a:chExt cx="341" cy="340"/>
          </a:xfrm>
          <a:solidFill>
            <a:srgbClr val="00B050"/>
          </a:solidFill>
        </p:grpSpPr>
        <p:sp>
          <p:nvSpPr>
            <p:cNvPr id="11" name="Freeform 361">
              <a:extLst>
                <a:ext uri="{FF2B5EF4-FFF2-40B4-BE49-F238E27FC236}">
                  <a16:creationId xmlns:a16="http://schemas.microsoft.com/office/drawing/2014/main" id="{DCD30FFC-79FF-E02A-8C8B-2F26DD4A9EE7}"/>
                </a:ext>
              </a:extLst>
            </p:cNvPr>
            <p:cNvSpPr>
              <a:spLocks noEditPoints="1"/>
            </p:cNvSpPr>
            <p:nvPr/>
          </p:nvSpPr>
          <p:spPr bwMode="auto">
            <a:xfrm>
              <a:off x="1998" y="1263"/>
              <a:ext cx="214" cy="206"/>
            </a:xfrm>
            <a:custGeom>
              <a:avLst/>
              <a:gdLst>
                <a:gd name="T0" fmla="*/ 257 w 321"/>
                <a:gd name="T1" fmla="*/ 309 h 310"/>
                <a:gd name="T2" fmla="*/ 251 w 321"/>
                <a:gd name="T3" fmla="*/ 308 h 310"/>
                <a:gd name="T4" fmla="*/ 161 w 321"/>
                <a:gd name="T5" fmla="*/ 257 h 310"/>
                <a:gd name="T6" fmla="*/ 70 w 321"/>
                <a:gd name="T7" fmla="*/ 308 h 310"/>
                <a:gd name="T8" fmla="*/ 58 w 321"/>
                <a:gd name="T9" fmla="*/ 307 h 310"/>
                <a:gd name="T10" fmla="*/ 54 w 321"/>
                <a:gd name="T11" fmla="*/ 296 h 310"/>
                <a:gd name="T12" fmla="*/ 74 w 321"/>
                <a:gd name="T13" fmla="*/ 195 h 310"/>
                <a:gd name="T14" fmla="*/ 4 w 321"/>
                <a:gd name="T15" fmla="*/ 125 h 310"/>
                <a:gd name="T16" fmla="*/ 1 w 321"/>
                <a:gd name="T17" fmla="*/ 113 h 310"/>
                <a:gd name="T18" fmla="*/ 10 w 321"/>
                <a:gd name="T19" fmla="*/ 106 h 310"/>
                <a:gd name="T20" fmla="*/ 111 w 321"/>
                <a:gd name="T21" fmla="*/ 96 h 310"/>
                <a:gd name="T22" fmla="*/ 151 w 321"/>
                <a:gd name="T23" fmla="*/ 6 h 310"/>
                <a:gd name="T24" fmla="*/ 161 w 321"/>
                <a:gd name="T25" fmla="*/ 0 h 310"/>
                <a:gd name="T26" fmla="*/ 170 w 321"/>
                <a:gd name="T27" fmla="*/ 6 h 310"/>
                <a:gd name="T28" fmla="*/ 211 w 321"/>
                <a:gd name="T29" fmla="*/ 96 h 310"/>
                <a:gd name="T30" fmla="*/ 311 w 321"/>
                <a:gd name="T31" fmla="*/ 106 h 310"/>
                <a:gd name="T32" fmla="*/ 320 w 321"/>
                <a:gd name="T33" fmla="*/ 113 h 310"/>
                <a:gd name="T34" fmla="*/ 318 w 321"/>
                <a:gd name="T35" fmla="*/ 125 h 310"/>
                <a:gd name="T36" fmla="*/ 247 w 321"/>
                <a:gd name="T37" fmla="*/ 195 h 310"/>
                <a:gd name="T38" fmla="*/ 267 w 321"/>
                <a:gd name="T39" fmla="*/ 296 h 310"/>
                <a:gd name="T40" fmla="*/ 263 w 321"/>
                <a:gd name="T41" fmla="*/ 307 h 310"/>
                <a:gd name="T42" fmla="*/ 257 w 321"/>
                <a:gd name="T43" fmla="*/ 309 h 310"/>
                <a:gd name="T44" fmla="*/ 161 w 321"/>
                <a:gd name="T45" fmla="*/ 234 h 310"/>
                <a:gd name="T46" fmla="*/ 166 w 321"/>
                <a:gd name="T47" fmla="*/ 236 h 310"/>
                <a:gd name="T48" fmla="*/ 242 w 321"/>
                <a:gd name="T49" fmla="*/ 278 h 310"/>
                <a:gd name="T50" fmla="*/ 225 w 321"/>
                <a:gd name="T51" fmla="*/ 194 h 310"/>
                <a:gd name="T52" fmla="*/ 228 w 321"/>
                <a:gd name="T53" fmla="*/ 184 h 310"/>
                <a:gd name="T54" fmla="*/ 287 w 321"/>
                <a:gd name="T55" fmla="*/ 125 h 310"/>
                <a:gd name="T56" fmla="*/ 202 w 321"/>
                <a:gd name="T57" fmla="*/ 117 h 310"/>
                <a:gd name="T58" fmla="*/ 194 w 321"/>
                <a:gd name="T59" fmla="*/ 111 h 310"/>
                <a:gd name="T60" fmla="*/ 161 w 321"/>
                <a:gd name="T61" fmla="*/ 37 h 310"/>
                <a:gd name="T62" fmla="*/ 128 w 321"/>
                <a:gd name="T63" fmla="*/ 111 h 310"/>
                <a:gd name="T64" fmla="*/ 119 w 321"/>
                <a:gd name="T65" fmla="*/ 117 h 310"/>
                <a:gd name="T66" fmla="*/ 35 w 321"/>
                <a:gd name="T67" fmla="*/ 125 h 310"/>
                <a:gd name="T68" fmla="*/ 94 w 321"/>
                <a:gd name="T69" fmla="*/ 184 h 310"/>
                <a:gd name="T70" fmla="*/ 96 w 321"/>
                <a:gd name="T71" fmla="*/ 194 h 310"/>
                <a:gd name="T72" fmla="*/ 80 w 321"/>
                <a:gd name="T73" fmla="*/ 278 h 310"/>
                <a:gd name="T74" fmla="*/ 155 w 321"/>
                <a:gd name="T75" fmla="*/ 236 h 310"/>
                <a:gd name="T76" fmla="*/ 161 w 321"/>
                <a:gd name="T77" fmla="*/ 23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1" h="310">
                  <a:moveTo>
                    <a:pt x="257" y="309"/>
                  </a:moveTo>
                  <a:cubicBezTo>
                    <a:pt x="255" y="309"/>
                    <a:pt x="253" y="309"/>
                    <a:pt x="251" y="308"/>
                  </a:cubicBezTo>
                  <a:cubicBezTo>
                    <a:pt x="161" y="257"/>
                    <a:pt x="161" y="257"/>
                    <a:pt x="161" y="257"/>
                  </a:cubicBezTo>
                  <a:cubicBezTo>
                    <a:pt x="70" y="308"/>
                    <a:pt x="70" y="308"/>
                    <a:pt x="70" y="308"/>
                  </a:cubicBezTo>
                  <a:cubicBezTo>
                    <a:pt x="66" y="310"/>
                    <a:pt x="62" y="309"/>
                    <a:pt x="58" y="307"/>
                  </a:cubicBezTo>
                  <a:cubicBezTo>
                    <a:pt x="55" y="305"/>
                    <a:pt x="53" y="300"/>
                    <a:pt x="54" y="296"/>
                  </a:cubicBezTo>
                  <a:cubicBezTo>
                    <a:pt x="74" y="195"/>
                    <a:pt x="74" y="195"/>
                    <a:pt x="74" y="195"/>
                  </a:cubicBezTo>
                  <a:cubicBezTo>
                    <a:pt x="4" y="125"/>
                    <a:pt x="4" y="125"/>
                    <a:pt x="4" y="125"/>
                  </a:cubicBezTo>
                  <a:cubicBezTo>
                    <a:pt x="1" y="122"/>
                    <a:pt x="0" y="117"/>
                    <a:pt x="1" y="113"/>
                  </a:cubicBezTo>
                  <a:cubicBezTo>
                    <a:pt x="3" y="110"/>
                    <a:pt x="6" y="107"/>
                    <a:pt x="10" y="106"/>
                  </a:cubicBezTo>
                  <a:cubicBezTo>
                    <a:pt x="111" y="96"/>
                    <a:pt x="111" y="96"/>
                    <a:pt x="111" y="96"/>
                  </a:cubicBezTo>
                  <a:cubicBezTo>
                    <a:pt x="151" y="6"/>
                    <a:pt x="151" y="6"/>
                    <a:pt x="151" y="6"/>
                  </a:cubicBezTo>
                  <a:cubicBezTo>
                    <a:pt x="153" y="2"/>
                    <a:pt x="156" y="0"/>
                    <a:pt x="161" y="0"/>
                  </a:cubicBezTo>
                  <a:cubicBezTo>
                    <a:pt x="165" y="0"/>
                    <a:pt x="169" y="2"/>
                    <a:pt x="170" y="6"/>
                  </a:cubicBezTo>
                  <a:cubicBezTo>
                    <a:pt x="211" y="96"/>
                    <a:pt x="211" y="96"/>
                    <a:pt x="211" y="96"/>
                  </a:cubicBezTo>
                  <a:cubicBezTo>
                    <a:pt x="311" y="106"/>
                    <a:pt x="311" y="106"/>
                    <a:pt x="311" y="106"/>
                  </a:cubicBezTo>
                  <a:cubicBezTo>
                    <a:pt x="315" y="107"/>
                    <a:pt x="319" y="110"/>
                    <a:pt x="320" y="113"/>
                  </a:cubicBezTo>
                  <a:cubicBezTo>
                    <a:pt x="321" y="117"/>
                    <a:pt x="320" y="122"/>
                    <a:pt x="318" y="125"/>
                  </a:cubicBezTo>
                  <a:cubicBezTo>
                    <a:pt x="247" y="195"/>
                    <a:pt x="247" y="195"/>
                    <a:pt x="247" y="195"/>
                  </a:cubicBezTo>
                  <a:cubicBezTo>
                    <a:pt x="267" y="296"/>
                    <a:pt x="267" y="296"/>
                    <a:pt x="267" y="296"/>
                  </a:cubicBezTo>
                  <a:cubicBezTo>
                    <a:pt x="268" y="300"/>
                    <a:pt x="266" y="305"/>
                    <a:pt x="263" y="307"/>
                  </a:cubicBezTo>
                  <a:cubicBezTo>
                    <a:pt x="261" y="308"/>
                    <a:pt x="259" y="309"/>
                    <a:pt x="257" y="309"/>
                  </a:cubicBezTo>
                  <a:close/>
                  <a:moveTo>
                    <a:pt x="161" y="234"/>
                  </a:moveTo>
                  <a:cubicBezTo>
                    <a:pt x="162" y="234"/>
                    <a:pt x="164" y="235"/>
                    <a:pt x="166" y="236"/>
                  </a:cubicBezTo>
                  <a:cubicBezTo>
                    <a:pt x="242" y="278"/>
                    <a:pt x="242" y="278"/>
                    <a:pt x="242" y="278"/>
                  </a:cubicBezTo>
                  <a:cubicBezTo>
                    <a:pt x="225" y="194"/>
                    <a:pt x="225" y="194"/>
                    <a:pt x="225" y="194"/>
                  </a:cubicBezTo>
                  <a:cubicBezTo>
                    <a:pt x="224" y="190"/>
                    <a:pt x="225" y="187"/>
                    <a:pt x="228" y="184"/>
                  </a:cubicBezTo>
                  <a:cubicBezTo>
                    <a:pt x="287" y="125"/>
                    <a:pt x="287" y="125"/>
                    <a:pt x="287" y="125"/>
                  </a:cubicBezTo>
                  <a:cubicBezTo>
                    <a:pt x="202" y="117"/>
                    <a:pt x="202" y="117"/>
                    <a:pt x="202" y="117"/>
                  </a:cubicBezTo>
                  <a:cubicBezTo>
                    <a:pt x="198" y="117"/>
                    <a:pt x="195" y="114"/>
                    <a:pt x="194" y="111"/>
                  </a:cubicBezTo>
                  <a:cubicBezTo>
                    <a:pt x="161" y="37"/>
                    <a:pt x="161" y="37"/>
                    <a:pt x="161" y="37"/>
                  </a:cubicBezTo>
                  <a:cubicBezTo>
                    <a:pt x="128" y="111"/>
                    <a:pt x="128" y="111"/>
                    <a:pt x="128" y="111"/>
                  </a:cubicBezTo>
                  <a:cubicBezTo>
                    <a:pt x="126" y="114"/>
                    <a:pt x="123" y="117"/>
                    <a:pt x="119" y="117"/>
                  </a:cubicBezTo>
                  <a:cubicBezTo>
                    <a:pt x="35" y="125"/>
                    <a:pt x="35" y="125"/>
                    <a:pt x="35" y="125"/>
                  </a:cubicBezTo>
                  <a:cubicBezTo>
                    <a:pt x="94" y="184"/>
                    <a:pt x="94" y="184"/>
                    <a:pt x="94" y="184"/>
                  </a:cubicBezTo>
                  <a:cubicBezTo>
                    <a:pt x="96" y="187"/>
                    <a:pt x="97" y="190"/>
                    <a:pt x="96" y="194"/>
                  </a:cubicBezTo>
                  <a:cubicBezTo>
                    <a:pt x="80" y="278"/>
                    <a:pt x="80" y="278"/>
                    <a:pt x="80" y="278"/>
                  </a:cubicBezTo>
                  <a:cubicBezTo>
                    <a:pt x="155" y="236"/>
                    <a:pt x="155" y="236"/>
                    <a:pt x="155" y="236"/>
                  </a:cubicBezTo>
                  <a:cubicBezTo>
                    <a:pt x="157" y="235"/>
                    <a:pt x="159" y="234"/>
                    <a:pt x="161" y="234"/>
                  </a:cubicBezTo>
                  <a:close/>
                </a:path>
              </a:pathLst>
            </a:custGeom>
            <a:grpFill/>
            <a:ln>
              <a:solidFill>
                <a:schemeClr val="tx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2" name="Freeform 362">
              <a:extLst>
                <a:ext uri="{FF2B5EF4-FFF2-40B4-BE49-F238E27FC236}">
                  <a16:creationId xmlns:a16="http://schemas.microsoft.com/office/drawing/2014/main" id="{466C358C-FCD5-534F-B922-24B0059DAF62}"/>
                </a:ext>
              </a:extLst>
            </p:cNvPr>
            <p:cNvSpPr>
              <a:spLocks noEditPoints="1"/>
            </p:cNvSpPr>
            <p:nvPr/>
          </p:nvSpPr>
          <p:spPr bwMode="auto">
            <a:xfrm>
              <a:off x="1935" y="1199"/>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solidFill>
                <a:schemeClr val="tx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black"/>
                </a:solidFill>
                <a:effectLst/>
                <a:uLnTx/>
                <a:uFillTx/>
                <a:latin typeface="Calibri Light"/>
                <a:ea typeface="+mn-ea"/>
                <a:cs typeface="+mn-cs"/>
              </a:endParaRPr>
            </a:p>
          </p:txBody>
        </p:sp>
      </p:grpSp>
      <p:sp>
        <p:nvSpPr>
          <p:cNvPr id="13" name="Rectangle 12">
            <a:extLst>
              <a:ext uri="{FF2B5EF4-FFF2-40B4-BE49-F238E27FC236}">
                <a16:creationId xmlns:a16="http://schemas.microsoft.com/office/drawing/2014/main" id="{EE99485D-3B2F-57EE-C05C-3134DF85D72F}"/>
              </a:ext>
            </a:extLst>
          </p:cNvPr>
          <p:cNvSpPr/>
          <p:nvPr/>
        </p:nvSpPr>
        <p:spPr>
          <a:xfrm>
            <a:off x="1562778" y="1048177"/>
            <a:ext cx="5748535" cy="289438"/>
          </a:xfrm>
          <a:prstGeom prst="rect">
            <a:avLst/>
          </a:prstGeom>
        </p:spPr>
        <p:txBody>
          <a:bodyPr wrap="square" lIns="0" tIns="0" rIns="0" bIns="0">
            <a:spAutoFit/>
          </a:bodyPr>
          <a:lstStyle/>
          <a:p>
            <a:pPr lvl="0">
              <a:lnSpc>
                <a:spcPct val="110000"/>
              </a:lnSpc>
            </a:pPr>
            <a:r>
              <a:rPr lang="en-IE" b="1" dirty="0">
                <a:latin typeface="Calibri" panose="020F0502020204030204" pitchFamily="34" charset="0"/>
                <a:ea typeface="Open Sans Semibold" panose="020B0706030804020204" pitchFamily="34" charset="0"/>
                <a:cs typeface="Calibri" panose="020F0502020204030204" pitchFamily="34" charset="0"/>
              </a:rPr>
              <a:t>Problem Statement </a:t>
            </a:r>
          </a:p>
        </p:txBody>
      </p:sp>
      <p:cxnSp>
        <p:nvCxnSpPr>
          <p:cNvPr id="14" name="Straight Connector 13">
            <a:extLst>
              <a:ext uri="{FF2B5EF4-FFF2-40B4-BE49-F238E27FC236}">
                <a16:creationId xmlns:a16="http://schemas.microsoft.com/office/drawing/2014/main" id="{A90F149A-F75D-D270-CE27-6CDD9C24DD09}"/>
              </a:ext>
            </a:extLst>
          </p:cNvPr>
          <p:cNvCxnSpPr>
            <a:cxnSpLocks/>
          </p:cNvCxnSpPr>
          <p:nvPr/>
        </p:nvCxnSpPr>
        <p:spPr>
          <a:xfrm>
            <a:off x="940867" y="1742955"/>
            <a:ext cx="0" cy="41012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A78666-3196-B033-9CBA-6587E79D1520}"/>
              </a:ext>
            </a:extLst>
          </p:cNvPr>
          <p:cNvCxnSpPr/>
          <p:nvPr/>
        </p:nvCxnSpPr>
        <p:spPr>
          <a:xfrm>
            <a:off x="940867" y="2585357"/>
            <a:ext cx="6219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5F4E05E-6EC5-E26E-2005-CD2D67F0DD92}"/>
              </a:ext>
            </a:extLst>
          </p:cNvPr>
          <p:cNvCxnSpPr/>
          <p:nvPr/>
        </p:nvCxnSpPr>
        <p:spPr>
          <a:xfrm>
            <a:off x="940867" y="4201825"/>
            <a:ext cx="6219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8A88E02-B5BF-FF44-07C7-6118D2AB722B}"/>
              </a:ext>
            </a:extLst>
          </p:cNvPr>
          <p:cNvCxnSpPr/>
          <p:nvPr/>
        </p:nvCxnSpPr>
        <p:spPr>
          <a:xfrm>
            <a:off x="940867" y="5834889"/>
            <a:ext cx="6219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9923813" y="6472052"/>
            <a:ext cx="2268187" cy="385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29676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Top Corners Rounded 27">
            <a:extLst>
              <a:ext uri="{FF2B5EF4-FFF2-40B4-BE49-F238E27FC236}">
                <a16:creationId xmlns:a16="http://schemas.microsoft.com/office/drawing/2014/main" id="{1CE2ED4F-4BB8-71A1-53D8-A231DAD03F47}"/>
              </a:ext>
            </a:extLst>
          </p:cNvPr>
          <p:cNvSpPr/>
          <p:nvPr/>
        </p:nvSpPr>
        <p:spPr>
          <a:xfrm>
            <a:off x="2456345" y="222617"/>
            <a:ext cx="2563408" cy="45562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w Cen MT" panose="020B0602020104020603" pitchFamily="34" charset="0"/>
              </a:rPr>
              <a:t>Problem Statement</a:t>
            </a:r>
          </a:p>
        </p:txBody>
      </p:sp>
      <p:sp>
        <p:nvSpPr>
          <p:cNvPr id="29" name="Rectangle: Top Corners Rounded 28">
            <a:extLst>
              <a:ext uri="{FF2B5EF4-FFF2-40B4-BE49-F238E27FC236}">
                <a16:creationId xmlns:a16="http://schemas.microsoft.com/office/drawing/2014/main" id="{4DE34873-AEF6-7BE4-7709-258D0B911A0A}"/>
              </a:ext>
            </a:extLst>
          </p:cNvPr>
          <p:cNvSpPr/>
          <p:nvPr/>
        </p:nvSpPr>
        <p:spPr>
          <a:xfrm>
            <a:off x="5052411" y="-1"/>
            <a:ext cx="1724025" cy="674103"/>
          </a:xfrm>
          <a:prstGeom prst="round2Same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600"/>
              </a:spcAft>
              <a:buClrTx/>
              <a:buSzTx/>
              <a:buFontTx/>
              <a:buNone/>
              <a:tabLst/>
              <a:defRPr/>
            </a:pPr>
            <a:r>
              <a:rPr lang="en-US" sz="1800" b="1" dirty="0">
                <a:solidFill>
                  <a:schemeClr val="bg1"/>
                </a:solidFill>
                <a:latin typeface="Tw Cen MT" panose="020B0602020104020603" pitchFamily="34" charset="0"/>
                <a:cs typeface="Futura Medium" pitchFamily="34" charset="0"/>
              </a:rPr>
              <a:t>Business Value</a:t>
            </a:r>
          </a:p>
        </p:txBody>
      </p:sp>
      <p:sp>
        <p:nvSpPr>
          <p:cNvPr id="30" name="Rectangle: Top Corners Rounded 29">
            <a:extLst>
              <a:ext uri="{FF2B5EF4-FFF2-40B4-BE49-F238E27FC236}">
                <a16:creationId xmlns:a16="http://schemas.microsoft.com/office/drawing/2014/main" id="{EABD930E-EC4D-FC87-DE51-1755E8A451FF}"/>
              </a:ext>
            </a:extLst>
          </p:cNvPr>
          <p:cNvSpPr/>
          <p:nvPr/>
        </p:nvSpPr>
        <p:spPr>
          <a:xfrm>
            <a:off x="6839049" y="218474"/>
            <a:ext cx="1476276" cy="45562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w Cen MT" panose="020B0602020104020603" pitchFamily="34" charset="0"/>
              </a:rPr>
              <a:t>Methodology</a:t>
            </a:r>
          </a:p>
        </p:txBody>
      </p:sp>
      <p:sp>
        <p:nvSpPr>
          <p:cNvPr id="31" name="Rectangle: Top Corners Rounded 30">
            <a:extLst>
              <a:ext uri="{FF2B5EF4-FFF2-40B4-BE49-F238E27FC236}">
                <a16:creationId xmlns:a16="http://schemas.microsoft.com/office/drawing/2014/main" id="{251E5167-E325-521D-7B14-EDE8C2470DB4}"/>
              </a:ext>
            </a:extLst>
          </p:cNvPr>
          <p:cNvSpPr/>
          <p:nvPr/>
        </p:nvSpPr>
        <p:spPr>
          <a:xfrm>
            <a:off x="0" y="218473"/>
            <a:ext cx="2423687" cy="459772"/>
          </a:xfrm>
          <a:prstGeom prst="round2Same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w Cen MT" panose="020B0602020104020603" pitchFamily="34" charset="0"/>
              </a:rPr>
              <a:t>Agenda</a:t>
            </a:r>
          </a:p>
        </p:txBody>
      </p:sp>
      <p:cxnSp>
        <p:nvCxnSpPr>
          <p:cNvPr id="33" name="Straight Connector 32">
            <a:extLst>
              <a:ext uri="{FF2B5EF4-FFF2-40B4-BE49-F238E27FC236}">
                <a16:creationId xmlns:a16="http://schemas.microsoft.com/office/drawing/2014/main" id="{C892D952-6FFB-3691-344D-2591A3ACD780}"/>
              </a:ext>
            </a:extLst>
          </p:cNvPr>
          <p:cNvCxnSpPr/>
          <p:nvPr/>
        </p:nvCxnSpPr>
        <p:spPr>
          <a:xfrm>
            <a:off x="0" y="674100"/>
            <a:ext cx="121920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4" name="Rectangle: Top Corners Rounded 33">
            <a:extLst>
              <a:ext uri="{FF2B5EF4-FFF2-40B4-BE49-F238E27FC236}">
                <a16:creationId xmlns:a16="http://schemas.microsoft.com/office/drawing/2014/main" id="{F0F32C19-08B7-4E12-DAA0-93B362DC1729}"/>
              </a:ext>
            </a:extLst>
          </p:cNvPr>
          <p:cNvSpPr/>
          <p:nvPr/>
        </p:nvSpPr>
        <p:spPr>
          <a:xfrm>
            <a:off x="8377939" y="218473"/>
            <a:ext cx="3846720" cy="45562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w Cen MT" panose="020B0602020104020603" pitchFamily="34" charset="0"/>
              </a:rPr>
              <a:t>Recommendations and Future work</a:t>
            </a:r>
          </a:p>
        </p:txBody>
      </p:sp>
      <p:grpSp>
        <p:nvGrpSpPr>
          <p:cNvPr id="4" name="Group 3">
            <a:extLst>
              <a:ext uri="{FF2B5EF4-FFF2-40B4-BE49-F238E27FC236}">
                <a16:creationId xmlns:a16="http://schemas.microsoft.com/office/drawing/2014/main" id="{D12753D0-858C-3B04-64A9-5A3E6E5D350F}"/>
              </a:ext>
            </a:extLst>
          </p:cNvPr>
          <p:cNvGrpSpPr/>
          <p:nvPr/>
        </p:nvGrpSpPr>
        <p:grpSpPr>
          <a:xfrm>
            <a:off x="429387" y="988097"/>
            <a:ext cx="10479626" cy="4442399"/>
            <a:chOff x="579000" y="1764001"/>
            <a:chExt cx="8757845" cy="3712522"/>
          </a:xfrm>
        </p:grpSpPr>
        <p:grpSp>
          <p:nvGrpSpPr>
            <p:cNvPr id="5" name="グループ化 34">
              <a:extLst>
                <a:ext uri="{FF2B5EF4-FFF2-40B4-BE49-F238E27FC236}">
                  <a16:creationId xmlns:a16="http://schemas.microsoft.com/office/drawing/2014/main" id="{667244B1-78FD-8129-3638-93C3A3BB552B}"/>
                </a:ext>
              </a:extLst>
            </p:cNvPr>
            <p:cNvGrpSpPr/>
            <p:nvPr/>
          </p:nvGrpSpPr>
          <p:grpSpPr>
            <a:xfrm>
              <a:off x="579600" y="1764001"/>
              <a:ext cx="8757245" cy="1124560"/>
              <a:chOff x="579600" y="1764001"/>
              <a:chExt cx="8757245" cy="1124560"/>
            </a:xfrm>
          </p:grpSpPr>
          <p:sp>
            <p:nvSpPr>
              <p:cNvPr id="12" name="フリーフォーム 17">
                <a:extLst>
                  <a:ext uri="{FF2B5EF4-FFF2-40B4-BE49-F238E27FC236}">
                    <a16:creationId xmlns:a16="http://schemas.microsoft.com/office/drawing/2014/main" id="{EF1240B6-1680-3035-CB4D-E2F18EE60819}"/>
                  </a:ext>
                </a:extLst>
              </p:cNvPr>
              <p:cNvSpPr/>
              <p:nvPr/>
            </p:nvSpPr>
            <p:spPr bwMode="gray">
              <a:xfrm>
                <a:off x="579600" y="1764001"/>
                <a:ext cx="8757245" cy="936000"/>
              </a:xfrm>
              <a:custGeom>
                <a:avLst/>
                <a:gdLst>
                  <a:gd name="connsiteX0" fmla="*/ 504000 w 8748000"/>
                  <a:gd name="connsiteY0" fmla="*/ 0 h 1008000"/>
                  <a:gd name="connsiteX1" fmla="*/ 519058 w 8748000"/>
                  <a:gd name="connsiteY1" fmla="*/ 1518 h 1008000"/>
                  <a:gd name="connsiteX2" fmla="*/ 519058 w 8748000"/>
                  <a:gd name="connsiteY2" fmla="*/ 0 h 1008000"/>
                  <a:gd name="connsiteX3" fmla="*/ 8251258 w 8748000"/>
                  <a:gd name="connsiteY3" fmla="*/ 0 h 1008000"/>
                  <a:gd name="connsiteX4" fmla="*/ 8745019 w 8748000"/>
                  <a:gd name="connsiteY4" fmla="*/ 402426 h 1008000"/>
                  <a:gd name="connsiteX5" fmla="*/ 8748000 w 8748000"/>
                  <a:gd name="connsiteY5" fmla="*/ 432000 h 1008000"/>
                  <a:gd name="connsiteX6" fmla="*/ 1000742 w 8748000"/>
                  <a:gd name="connsiteY6" fmla="*/ 432000 h 1008000"/>
                  <a:gd name="connsiteX7" fmla="*/ 1008000 w 8748000"/>
                  <a:gd name="connsiteY7" fmla="*/ 504000 h 1008000"/>
                  <a:gd name="connsiteX8" fmla="*/ 504000 w 8748000"/>
                  <a:gd name="connsiteY8" fmla="*/ 1008000 h 1008000"/>
                  <a:gd name="connsiteX9" fmla="*/ 0 w 8748000"/>
                  <a:gd name="connsiteY9" fmla="*/ 504000 h 1008000"/>
                  <a:gd name="connsiteX10" fmla="*/ 504000 w 8748000"/>
                  <a:gd name="connsiteY10" fmla="*/ 0 h 10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48000" h="1008000">
                    <a:moveTo>
                      <a:pt x="504000" y="0"/>
                    </a:moveTo>
                    <a:lnTo>
                      <a:pt x="519058" y="1518"/>
                    </a:lnTo>
                    <a:lnTo>
                      <a:pt x="519058" y="0"/>
                    </a:lnTo>
                    <a:lnTo>
                      <a:pt x="8251258" y="0"/>
                    </a:lnTo>
                    <a:cubicBezTo>
                      <a:pt x="8494816" y="0"/>
                      <a:pt x="8698022" y="172762"/>
                      <a:pt x="8745019" y="402426"/>
                    </a:cubicBezTo>
                    <a:lnTo>
                      <a:pt x="8748000" y="432000"/>
                    </a:lnTo>
                    <a:lnTo>
                      <a:pt x="1000742" y="432000"/>
                    </a:lnTo>
                    <a:lnTo>
                      <a:pt x="1008000" y="504000"/>
                    </a:lnTo>
                    <a:cubicBezTo>
                      <a:pt x="1008000" y="782352"/>
                      <a:pt x="782352" y="1008000"/>
                      <a:pt x="504000" y="1008000"/>
                    </a:cubicBezTo>
                    <a:cubicBezTo>
                      <a:pt x="225648" y="1008000"/>
                      <a:pt x="0" y="782352"/>
                      <a:pt x="0" y="504000"/>
                    </a:cubicBezTo>
                    <a:cubicBezTo>
                      <a:pt x="0" y="225648"/>
                      <a:pt x="225648" y="0"/>
                      <a:pt x="504000" y="0"/>
                    </a:cubicBezTo>
                    <a:close/>
                  </a:path>
                </a:pathLst>
              </a:custGeom>
              <a:solidFill>
                <a:schemeClr val="bg1"/>
              </a:solidFill>
              <a:ln w="12700" algn="ctr">
                <a:noFill/>
                <a:miter lim="800000"/>
                <a:headEnd/>
                <a:tailEnd/>
              </a:ln>
            </p:spPr>
            <p:txBody>
              <a:bodyPr rot="0" spcFirstLastPara="0" vertOverflow="overflow" horzOverflow="overflow" vert="horz" wrap="square" lIns="1008000" tIns="0" rIns="0" bIns="576000" numCol="1" spcCol="0" rtlCol="0" fromWordArt="0" anchor="ctr" anchorCtr="0" forceAA="0" compatLnSpc="1">
                <a:prstTxWarp prst="textNoShape">
                  <a:avLst/>
                </a:prstTxWarp>
                <a:noAutofit/>
              </a:bodyPr>
              <a:lstStyle/>
              <a:p>
                <a:pPr marL="360000" marR="0" lvl="0" indent="-360000" defTabSz="914400" eaLnBrk="1" fontAlgn="auto" latinLnBrk="0" hangingPunct="1">
                  <a:lnSpc>
                    <a:spcPct val="100000"/>
                  </a:lnSpc>
                  <a:spcBef>
                    <a:spcPts val="0"/>
                  </a:spcBef>
                  <a:spcAft>
                    <a:spcPts val="0"/>
                  </a:spcAft>
                  <a:buClrTx/>
                  <a:buSzTx/>
                  <a:buFont typeface="Wingdings 2" pitchFamily="18" charset="2"/>
                  <a:buNone/>
                  <a:tabLst/>
                  <a:defRPr/>
                </a:pPr>
                <a:r>
                  <a:rPr kumimoji="1" lang="en-US" altLang="ja-JP" sz="1800" b="1" i="0" u="none" strike="noStrike" kern="0" cap="none" spc="0" normalizeH="0" baseline="0" noProof="0" dirty="0">
                    <a:ln>
                      <a:noFill/>
                    </a:ln>
                    <a:solidFill>
                      <a:prstClr val="white"/>
                    </a:solidFill>
                    <a:effectLst/>
                    <a:uLnTx/>
                    <a:uFillTx/>
                  </a:rPr>
                  <a:t>  </a:t>
                </a:r>
                <a:r>
                  <a:rPr kumimoji="1" lang="en-US" altLang="ja-JP" sz="1800" b="1" i="0" u="none" strike="noStrike" kern="0" cap="none" spc="0" normalizeH="0" baseline="0" noProof="0" dirty="0" smtClean="0">
                    <a:ln>
                      <a:noFill/>
                    </a:ln>
                    <a:solidFill>
                      <a:prstClr val="white"/>
                    </a:solidFill>
                    <a:effectLst/>
                    <a:uLnTx/>
                    <a:uFillTx/>
                  </a:rPr>
                  <a:t>Home Game </a:t>
                </a:r>
                <a:endParaRPr kumimoji="1" lang="ja-JP" altLang="en-US" sz="1800" b="1" i="0" u="none" strike="noStrike" kern="0" cap="none" spc="0" normalizeH="0" baseline="0" noProof="0" dirty="0">
                  <a:ln>
                    <a:noFill/>
                  </a:ln>
                  <a:solidFill>
                    <a:prstClr val="white"/>
                  </a:solidFill>
                  <a:effectLst/>
                  <a:uLnTx/>
                  <a:uFillTx/>
                </a:endParaRPr>
              </a:p>
            </p:txBody>
          </p:sp>
          <p:grpSp>
            <p:nvGrpSpPr>
              <p:cNvPr id="13" name="Group 897">
                <a:extLst>
                  <a:ext uri="{FF2B5EF4-FFF2-40B4-BE49-F238E27FC236}">
                    <a16:creationId xmlns:a16="http://schemas.microsoft.com/office/drawing/2014/main" id="{D8C3FA20-E0BD-B3EB-FEE7-690385EC6626}"/>
                  </a:ext>
                </a:extLst>
              </p:cNvPr>
              <p:cNvGrpSpPr>
                <a:grpSpLocks noChangeAspect="1"/>
              </p:cNvGrpSpPr>
              <p:nvPr/>
            </p:nvGrpSpPr>
            <p:grpSpPr bwMode="gray">
              <a:xfrm>
                <a:off x="651600" y="1836000"/>
                <a:ext cx="864000" cy="864000"/>
                <a:chOff x="3891" y="3455"/>
                <a:chExt cx="340" cy="340"/>
              </a:xfrm>
              <a:solidFill>
                <a:sysClr val="window" lastClr="FFFFFF"/>
              </a:solidFill>
            </p:grpSpPr>
            <p:sp>
              <p:nvSpPr>
                <p:cNvPr id="15" name="Freeform 898">
                  <a:extLst>
                    <a:ext uri="{FF2B5EF4-FFF2-40B4-BE49-F238E27FC236}">
                      <a16:creationId xmlns:a16="http://schemas.microsoft.com/office/drawing/2014/main" id="{2848FDA1-67C7-DE99-D6E0-41024F2723DA}"/>
                    </a:ext>
                  </a:extLst>
                </p:cNvPr>
                <p:cNvSpPr>
                  <a:spLocks noEditPoints="1"/>
                </p:cNvSpPr>
                <p:nvPr/>
              </p:nvSpPr>
              <p:spPr bwMode="gray">
                <a:xfrm>
                  <a:off x="3891" y="345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81 w 512"/>
                    <a:gd name="T11" fmla="*/ 381 h 512"/>
                    <a:gd name="T12" fmla="*/ 373 w 512"/>
                    <a:gd name="T13" fmla="*/ 384 h 512"/>
                    <a:gd name="T14" fmla="*/ 365 w 512"/>
                    <a:gd name="T15" fmla="*/ 381 h 512"/>
                    <a:gd name="T16" fmla="*/ 270 w 512"/>
                    <a:gd name="T17" fmla="*/ 285 h 512"/>
                    <a:gd name="T18" fmla="*/ 202 w 512"/>
                    <a:gd name="T19" fmla="*/ 309 h 512"/>
                    <a:gd name="T20" fmla="*/ 96 w 512"/>
                    <a:gd name="T21" fmla="*/ 202 h 512"/>
                    <a:gd name="T22" fmla="*/ 202 w 512"/>
                    <a:gd name="T23" fmla="*/ 96 h 512"/>
                    <a:gd name="T24" fmla="*/ 309 w 512"/>
                    <a:gd name="T25" fmla="*/ 202 h 512"/>
                    <a:gd name="T26" fmla="*/ 285 w 512"/>
                    <a:gd name="T27" fmla="*/ 270 h 512"/>
                    <a:gd name="T28" fmla="*/ 381 w 512"/>
                    <a:gd name="T29" fmla="*/ 365 h 512"/>
                    <a:gd name="T30" fmla="*/ 381 w 512"/>
                    <a:gd name="T31" fmla="*/ 38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81" y="381"/>
                      </a:moveTo>
                      <a:cubicBezTo>
                        <a:pt x="378" y="383"/>
                        <a:pt x="376" y="384"/>
                        <a:pt x="373" y="384"/>
                      </a:cubicBezTo>
                      <a:cubicBezTo>
                        <a:pt x="370" y="384"/>
                        <a:pt x="368" y="383"/>
                        <a:pt x="365" y="381"/>
                      </a:cubicBezTo>
                      <a:cubicBezTo>
                        <a:pt x="270" y="285"/>
                        <a:pt x="270" y="285"/>
                        <a:pt x="270" y="285"/>
                      </a:cubicBezTo>
                      <a:cubicBezTo>
                        <a:pt x="251" y="300"/>
                        <a:pt x="228" y="309"/>
                        <a:pt x="202" y="309"/>
                      </a:cubicBezTo>
                      <a:cubicBezTo>
                        <a:pt x="144" y="309"/>
                        <a:pt x="96" y="261"/>
                        <a:pt x="96" y="202"/>
                      </a:cubicBezTo>
                      <a:cubicBezTo>
                        <a:pt x="96" y="144"/>
                        <a:pt x="144" y="96"/>
                        <a:pt x="202" y="96"/>
                      </a:cubicBezTo>
                      <a:cubicBezTo>
                        <a:pt x="261" y="96"/>
                        <a:pt x="309" y="144"/>
                        <a:pt x="309" y="202"/>
                      </a:cubicBezTo>
                      <a:cubicBezTo>
                        <a:pt x="309" y="228"/>
                        <a:pt x="300" y="251"/>
                        <a:pt x="285" y="270"/>
                      </a:cubicBezTo>
                      <a:cubicBezTo>
                        <a:pt x="381" y="365"/>
                        <a:pt x="381" y="365"/>
                        <a:pt x="381" y="365"/>
                      </a:cubicBezTo>
                      <a:cubicBezTo>
                        <a:pt x="385" y="370"/>
                        <a:pt x="385" y="376"/>
                        <a:pt x="381" y="3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none" lIns="0" tIns="0" rIns="0" bIns="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prstClr val="black"/>
                    </a:solidFill>
                    <a:effectLst/>
                    <a:uLnTx/>
                    <a:uFillTx/>
                  </a:endParaRPr>
                </a:p>
              </p:txBody>
            </p:sp>
            <p:sp>
              <p:nvSpPr>
                <p:cNvPr id="16" name="Oval 899">
                  <a:extLst>
                    <a:ext uri="{FF2B5EF4-FFF2-40B4-BE49-F238E27FC236}">
                      <a16:creationId xmlns:a16="http://schemas.microsoft.com/office/drawing/2014/main" id="{B50BF0BB-8B67-9F6A-A516-8AE8FA9F35EA}"/>
                    </a:ext>
                  </a:extLst>
                </p:cNvPr>
                <p:cNvSpPr>
                  <a:spLocks noChangeArrowheads="1"/>
                </p:cNvSpPr>
                <p:nvPr/>
              </p:nvSpPr>
              <p:spPr bwMode="gray">
                <a:xfrm>
                  <a:off x="3969" y="3533"/>
                  <a:ext cx="113" cy="11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none" lIns="0" tIns="0" rIns="0" bIns="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prstClr val="black"/>
                    </a:solidFill>
                    <a:effectLst/>
                    <a:uLnTx/>
                    <a:uFillTx/>
                  </a:endParaRPr>
                </a:p>
              </p:txBody>
            </p:sp>
          </p:grpSp>
          <p:sp>
            <p:nvSpPr>
              <p:cNvPr id="14" name="正方形/長方形 23">
                <a:extLst>
                  <a:ext uri="{FF2B5EF4-FFF2-40B4-BE49-F238E27FC236}">
                    <a16:creationId xmlns:a16="http://schemas.microsoft.com/office/drawing/2014/main" id="{29B592FE-EB08-10D6-4896-64351CED1E5C}"/>
                  </a:ext>
                </a:extLst>
              </p:cNvPr>
              <p:cNvSpPr/>
              <p:nvPr/>
            </p:nvSpPr>
            <p:spPr bwMode="gray">
              <a:xfrm>
                <a:off x="1767000" y="2312561"/>
                <a:ext cx="7560000" cy="576000"/>
              </a:xfrm>
              <a:prstGeom prst="rect">
                <a:avLst/>
              </a:prstGeom>
              <a:noFill/>
              <a:ln w="12700" algn="ctr">
                <a:noFill/>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1" lang="en-US" altLang="ja-JP" sz="1400" kern="0" dirty="0">
                    <a:latin typeface="Tw Cen MT" panose="020B0602020104020603" pitchFamily="34" charset="0"/>
                  </a:rPr>
                  <a:t>Prediction of </a:t>
                </a:r>
                <a:r>
                  <a:rPr kumimoji="1" lang="en-US" altLang="ja-JP" sz="1400" kern="0" dirty="0" smtClean="0">
                    <a:latin typeface="Tw Cen MT" panose="020B0602020104020603" pitchFamily="34" charset="0"/>
                  </a:rPr>
                  <a:t>matches</a:t>
                </a:r>
                <a:endParaRPr kumimoji="1" lang="en-US" altLang="ja-JP" sz="1400" b="0" i="0" u="none" strike="noStrike" kern="0" cap="none" spc="0" normalizeH="0" baseline="0" noProof="0" dirty="0">
                  <a:ln>
                    <a:noFill/>
                  </a:ln>
                  <a:effectLst/>
                  <a:uLnTx/>
                  <a:uFillTx/>
                  <a:latin typeface="Tw Cen MT" panose="020B0602020104020603" pitchFamily="34" charset="0"/>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1" lang="en-US" altLang="ja-JP" sz="1400" b="0" i="0" u="none" strike="noStrike" kern="0" cap="none" spc="0" normalizeH="0" baseline="0" noProof="0" dirty="0" smtClean="0">
                    <a:ln>
                      <a:noFill/>
                    </a:ln>
                    <a:effectLst/>
                    <a:uLnTx/>
                    <a:uFillTx/>
                    <a:latin typeface="Tw Cen MT" panose="020B0602020104020603" pitchFamily="34" charset="0"/>
                  </a:rPr>
                  <a:t>Number of people who attended </a:t>
                </a:r>
                <a:endParaRPr kumimoji="1" lang="en-US" altLang="ja-JP" sz="1400" b="0" i="0" u="none" strike="noStrike" kern="0" cap="none" spc="0" normalizeH="0" baseline="0" noProof="0" dirty="0">
                  <a:ln>
                    <a:noFill/>
                  </a:ln>
                  <a:effectLst/>
                  <a:uLnTx/>
                  <a:uFillTx/>
                  <a:latin typeface="Tw Cen MT" panose="020B0602020104020603" pitchFamily="34" charset="0"/>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1" lang="en-US" altLang="ja-JP" sz="1400" kern="0" dirty="0" smtClean="0">
                    <a:latin typeface="Tw Cen MT" panose="020B0602020104020603" pitchFamily="34" charset="0"/>
                  </a:rPr>
                  <a:t>Attendance over the years</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1" lang="ja-JP" altLang="en-US" sz="1600" b="0" i="0" u="none" strike="noStrike" kern="0" cap="none" spc="0" normalizeH="0" baseline="0" noProof="0" dirty="0">
                  <a:ln>
                    <a:noFill/>
                  </a:ln>
                  <a:effectLst/>
                  <a:uLnTx/>
                  <a:uFillTx/>
                  <a:latin typeface="Tw Cen MT" panose="020B0602020104020603" pitchFamily="34" charset="0"/>
                </a:endParaRPr>
              </a:p>
            </p:txBody>
          </p:sp>
        </p:grpSp>
        <p:grpSp>
          <p:nvGrpSpPr>
            <p:cNvPr id="6" name="グループ化 28">
              <a:extLst>
                <a:ext uri="{FF2B5EF4-FFF2-40B4-BE49-F238E27FC236}">
                  <a16:creationId xmlns:a16="http://schemas.microsoft.com/office/drawing/2014/main" id="{828D3717-5A35-CBD7-DBC7-B7F251C960A0}"/>
                </a:ext>
              </a:extLst>
            </p:cNvPr>
            <p:cNvGrpSpPr/>
            <p:nvPr/>
          </p:nvGrpSpPr>
          <p:grpSpPr>
            <a:xfrm>
              <a:off x="579000" y="3116261"/>
              <a:ext cx="8748000" cy="1008000"/>
              <a:chOff x="579600" y="2916000"/>
              <a:chExt cx="8748000" cy="1008000"/>
            </a:xfrm>
          </p:grpSpPr>
          <p:sp>
            <p:nvSpPr>
              <p:cNvPr id="10" name="フリーフォーム 15">
                <a:extLst>
                  <a:ext uri="{FF2B5EF4-FFF2-40B4-BE49-F238E27FC236}">
                    <a16:creationId xmlns:a16="http://schemas.microsoft.com/office/drawing/2014/main" id="{34E4D08A-608C-2E4F-4909-8A627531C5AB}"/>
                  </a:ext>
                </a:extLst>
              </p:cNvPr>
              <p:cNvSpPr/>
              <p:nvPr/>
            </p:nvSpPr>
            <p:spPr bwMode="gray">
              <a:xfrm>
                <a:off x="579600" y="2916000"/>
                <a:ext cx="8748000" cy="1008000"/>
              </a:xfrm>
              <a:custGeom>
                <a:avLst/>
                <a:gdLst>
                  <a:gd name="connsiteX0" fmla="*/ 504000 w 8748000"/>
                  <a:gd name="connsiteY0" fmla="*/ 0 h 1008000"/>
                  <a:gd name="connsiteX1" fmla="*/ 519058 w 8748000"/>
                  <a:gd name="connsiteY1" fmla="*/ 1518 h 1008000"/>
                  <a:gd name="connsiteX2" fmla="*/ 519058 w 8748000"/>
                  <a:gd name="connsiteY2" fmla="*/ 0 h 1008000"/>
                  <a:gd name="connsiteX3" fmla="*/ 8251258 w 8748000"/>
                  <a:gd name="connsiteY3" fmla="*/ 0 h 1008000"/>
                  <a:gd name="connsiteX4" fmla="*/ 8745019 w 8748000"/>
                  <a:gd name="connsiteY4" fmla="*/ 402426 h 1008000"/>
                  <a:gd name="connsiteX5" fmla="*/ 8748000 w 8748000"/>
                  <a:gd name="connsiteY5" fmla="*/ 432000 h 1008000"/>
                  <a:gd name="connsiteX6" fmla="*/ 1000742 w 8748000"/>
                  <a:gd name="connsiteY6" fmla="*/ 432000 h 1008000"/>
                  <a:gd name="connsiteX7" fmla="*/ 1008000 w 8748000"/>
                  <a:gd name="connsiteY7" fmla="*/ 504000 h 1008000"/>
                  <a:gd name="connsiteX8" fmla="*/ 504000 w 8748000"/>
                  <a:gd name="connsiteY8" fmla="*/ 1008000 h 1008000"/>
                  <a:gd name="connsiteX9" fmla="*/ 0 w 8748000"/>
                  <a:gd name="connsiteY9" fmla="*/ 504000 h 1008000"/>
                  <a:gd name="connsiteX10" fmla="*/ 504000 w 8748000"/>
                  <a:gd name="connsiteY10" fmla="*/ 0 h 10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48000" h="1008000">
                    <a:moveTo>
                      <a:pt x="504000" y="0"/>
                    </a:moveTo>
                    <a:lnTo>
                      <a:pt x="519058" y="1518"/>
                    </a:lnTo>
                    <a:lnTo>
                      <a:pt x="519058" y="0"/>
                    </a:lnTo>
                    <a:lnTo>
                      <a:pt x="8251258" y="0"/>
                    </a:lnTo>
                    <a:cubicBezTo>
                      <a:pt x="8494816" y="0"/>
                      <a:pt x="8698022" y="172762"/>
                      <a:pt x="8745019" y="402426"/>
                    </a:cubicBezTo>
                    <a:lnTo>
                      <a:pt x="8748000" y="432000"/>
                    </a:lnTo>
                    <a:lnTo>
                      <a:pt x="1000742" y="432000"/>
                    </a:lnTo>
                    <a:lnTo>
                      <a:pt x="1008000" y="504000"/>
                    </a:lnTo>
                    <a:cubicBezTo>
                      <a:pt x="1008000" y="782352"/>
                      <a:pt x="782352" y="1008000"/>
                      <a:pt x="504000" y="1008000"/>
                    </a:cubicBezTo>
                    <a:cubicBezTo>
                      <a:pt x="225648" y="1008000"/>
                      <a:pt x="0" y="782352"/>
                      <a:pt x="0" y="504000"/>
                    </a:cubicBezTo>
                    <a:cubicBezTo>
                      <a:pt x="0" y="225648"/>
                      <a:pt x="225648" y="0"/>
                      <a:pt x="504000" y="0"/>
                    </a:cubicBezTo>
                    <a:close/>
                  </a:path>
                </a:pathLst>
              </a:custGeom>
              <a:solidFill>
                <a:schemeClr val="bg1"/>
              </a:solidFill>
              <a:ln w="12700" algn="ctr">
                <a:noFill/>
                <a:miter lim="800000"/>
                <a:headEnd/>
                <a:tailEnd/>
              </a:ln>
            </p:spPr>
            <p:txBody>
              <a:bodyPr rot="0" spcFirstLastPara="0" vertOverflow="overflow" horzOverflow="overflow" vert="horz" wrap="square" lIns="1008000" tIns="0" rIns="0" bIns="576000" numCol="1" spcCol="0" rtlCol="0" fromWordArt="0" anchor="ctr" anchorCtr="0" forceAA="0" compatLnSpc="1">
                <a:prstTxWarp prst="textNoShape">
                  <a:avLst/>
                </a:prstTxWarp>
                <a:noAutofit/>
              </a:bodyPr>
              <a:lstStyle/>
              <a:p>
                <a:pPr marL="360000" marR="0" lvl="0" indent="-360000" defTabSz="914400" eaLnBrk="1" fontAlgn="auto" latinLnBrk="0" hangingPunct="1">
                  <a:lnSpc>
                    <a:spcPct val="100000"/>
                  </a:lnSpc>
                  <a:spcBef>
                    <a:spcPts val="0"/>
                  </a:spcBef>
                  <a:spcAft>
                    <a:spcPts val="0"/>
                  </a:spcAft>
                  <a:buClrTx/>
                  <a:buSzTx/>
                  <a:buFont typeface="Wingdings 2" pitchFamily="18" charset="2"/>
                  <a:buNone/>
                  <a:tabLst/>
                  <a:defRPr/>
                </a:pPr>
                <a:r>
                  <a:rPr kumimoji="1" lang="en-US" altLang="ja-JP" sz="1800" b="1" i="0" u="none" strike="noStrike" kern="0" cap="none" spc="0" normalizeH="0" baseline="0" noProof="0" dirty="0">
                    <a:ln>
                      <a:noFill/>
                    </a:ln>
                    <a:solidFill>
                      <a:srgbClr val="FFFFFF"/>
                    </a:solidFill>
                    <a:effectLst/>
                    <a:uLnTx/>
                    <a:uFillTx/>
                  </a:rPr>
                  <a:t>   </a:t>
                </a:r>
                <a:r>
                  <a:rPr kumimoji="1" lang="en-US" altLang="ja-JP" sz="1800" b="1" i="0" u="none" strike="noStrike" kern="0" cap="none" spc="0" normalizeH="0" baseline="0" noProof="0" dirty="0" smtClean="0">
                    <a:ln>
                      <a:noFill/>
                    </a:ln>
                    <a:solidFill>
                      <a:srgbClr val="FFFFFF"/>
                    </a:solidFill>
                    <a:effectLst/>
                    <a:uLnTx/>
                    <a:uFillTx/>
                  </a:rPr>
                  <a:t>new feature goals</a:t>
                </a:r>
                <a:endParaRPr kumimoji="1" lang="ja-JP" altLang="en-US" sz="1800" b="1" i="0" u="none" strike="noStrike" kern="0" cap="none" spc="0" normalizeH="0" baseline="0" noProof="0" dirty="0">
                  <a:ln>
                    <a:noFill/>
                  </a:ln>
                  <a:solidFill>
                    <a:prstClr val="white"/>
                  </a:solidFill>
                  <a:effectLst/>
                  <a:uLnTx/>
                  <a:uFillTx/>
                </a:endParaRPr>
              </a:p>
            </p:txBody>
          </p:sp>
          <p:sp>
            <p:nvSpPr>
              <p:cNvPr id="11" name="Freeform 242">
                <a:extLst>
                  <a:ext uri="{FF2B5EF4-FFF2-40B4-BE49-F238E27FC236}">
                    <a16:creationId xmlns:a16="http://schemas.microsoft.com/office/drawing/2014/main" id="{269151FD-DCF9-D096-0DFF-753AB34E1636}"/>
                  </a:ext>
                </a:extLst>
              </p:cNvPr>
              <p:cNvSpPr>
                <a:spLocks noChangeAspect="1" noEditPoints="1"/>
              </p:cNvSpPr>
              <p:nvPr/>
            </p:nvSpPr>
            <p:spPr bwMode="gray">
              <a:xfrm>
                <a:off x="651600" y="2988000"/>
                <a:ext cx="864000" cy="864000"/>
              </a:xfrm>
              <a:custGeom>
                <a:avLst/>
                <a:gdLst>
                  <a:gd name="T0" fmla="*/ 117 w 512"/>
                  <a:gd name="T1" fmla="*/ 160 h 512"/>
                  <a:gd name="T2" fmla="*/ 266 w 512"/>
                  <a:gd name="T3" fmla="*/ 160 h 512"/>
                  <a:gd name="T4" fmla="*/ 266 w 512"/>
                  <a:gd name="T5" fmla="*/ 245 h 512"/>
                  <a:gd name="T6" fmla="*/ 181 w 512"/>
                  <a:gd name="T7" fmla="*/ 245 h 512"/>
                  <a:gd name="T8" fmla="*/ 173 w 512"/>
                  <a:gd name="T9" fmla="*/ 248 h 512"/>
                  <a:gd name="T10" fmla="*/ 149 w 512"/>
                  <a:gd name="T11" fmla="*/ 273 h 512"/>
                  <a:gd name="T12" fmla="*/ 149 w 512"/>
                  <a:gd name="T13" fmla="*/ 256 h 512"/>
                  <a:gd name="T14" fmla="*/ 138 w 512"/>
                  <a:gd name="T15" fmla="*/ 245 h 512"/>
                  <a:gd name="T16" fmla="*/ 117 w 512"/>
                  <a:gd name="T17" fmla="*/ 245 h 512"/>
                  <a:gd name="T18" fmla="*/ 117 w 512"/>
                  <a:gd name="T19" fmla="*/ 160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185 w 512"/>
                  <a:gd name="T31" fmla="*/ 266 h 512"/>
                  <a:gd name="T32" fmla="*/ 277 w 512"/>
                  <a:gd name="T33" fmla="*/ 266 h 512"/>
                  <a:gd name="T34" fmla="*/ 288 w 512"/>
                  <a:gd name="T35" fmla="*/ 256 h 512"/>
                  <a:gd name="T36" fmla="*/ 288 w 512"/>
                  <a:gd name="T37" fmla="*/ 149 h 512"/>
                  <a:gd name="T38" fmla="*/ 277 w 512"/>
                  <a:gd name="T39" fmla="*/ 138 h 512"/>
                  <a:gd name="T40" fmla="*/ 106 w 512"/>
                  <a:gd name="T41" fmla="*/ 138 h 512"/>
                  <a:gd name="T42" fmla="*/ 96 w 512"/>
                  <a:gd name="T43" fmla="*/ 149 h 512"/>
                  <a:gd name="T44" fmla="*/ 96 w 512"/>
                  <a:gd name="T45" fmla="*/ 256 h 512"/>
                  <a:gd name="T46" fmla="*/ 106 w 512"/>
                  <a:gd name="T47" fmla="*/ 266 h 512"/>
                  <a:gd name="T48" fmla="*/ 128 w 512"/>
                  <a:gd name="T49" fmla="*/ 266 h 512"/>
                  <a:gd name="T50" fmla="*/ 128 w 512"/>
                  <a:gd name="T51" fmla="*/ 298 h 512"/>
                  <a:gd name="T52" fmla="*/ 134 w 512"/>
                  <a:gd name="T53" fmla="*/ 308 h 512"/>
                  <a:gd name="T54" fmla="*/ 138 w 512"/>
                  <a:gd name="T55" fmla="*/ 309 h 512"/>
                  <a:gd name="T56" fmla="*/ 146 w 512"/>
                  <a:gd name="T57" fmla="*/ 306 h 512"/>
                  <a:gd name="T58" fmla="*/ 185 w 512"/>
                  <a:gd name="T59" fmla="*/ 266 h 512"/>
                  <a:gd name="T60" fmla="*/ 416 w 512"/>
                  <a:gd name="T61" fmla="*/ 234 h 512"/>
                  <a:gd name="T62" fmla="*/ 405 w 512"/>
                  <a:gd name="T63" fmla="*/ 224 h 512"/>
                  <a:gd name="T64" fmla="*/ 320 w 512"/>
                  <a:gd name="T65" fmla="*/ 224 h 512"/>
                  <a:gd name="T66" fmla="*/ 309 w 512"/>
                  <a:gd name="T67" fmla="*/ 234 h 512"/>
                  <a:gd name="T68" fmla="*/ 320 w 512"/>
                  <a:gd name="T69" fmla="*/ 245 h 512"/>
                  <a:gd name="T70" fmla="*/ 394 w 512"/>
                  <a:gd name="T71" fmla="*/ 245 h 512"/>
                  <a:gd name="T72" fmla="*/ 394 w 512"/>
                  <a:gd name="T73" fmla="*/ 352 h 512"/>
                  <a:gd name="T74" fmla="*/ 362 w 512"/>
                  <a:gd name="T75" fmla="*/ 352 h 512"/>
                  <a:gd name="T76" fmla="*/ 352 w 512"/>
                  <a:gd name="T77" fmla="*/ 362 h 512"/>
                  <a:gd name="T78" fmla="*/ 352 w 512"/>
                  <a:gd name="T79" fmla="*/ 379 h 512"/>
                  <a:gd name="T80" fmla="*/ 327 w 512"/>
                  <a:gd name="T81" fmla="*/ 355 h 512"/>
                  <a:gd name="T82" fmla="*/ 320 w 512"/>
                  <a:gd name="T83" fmla="*/ 352 h 512"/>
                  <a:gd name="T84" fmla="*/ 245 w 512"/>
                  <a:gd name="T85" fmla="*/ 352 h 512"/>
                  <a:gd name="T86" fmla="*/ 245 w 512"/>
                  <a:gd name="T87" fmla="*/ 298 h 512"/>
                  <a:gd name="T88" fmla="*/ 234 w 512"/>
                  <a:gd name="T89" fmla="*/ 288 h 512"/>
                  <a:gd name="T90" fmla="*/ 224 w 512"/>
                  <a:gd name="T91" fmla="*/ 298 h 512"/>
                  <a:gd name="T92" fmla="*/ 224 w 512"/>
                  <a:gd name="T93" fmla="*/ 362 h 512"/>
                  <a:gd name="T94" fmla="*/ 234 w 512"/>
                  <a:gd name="T95" fmla="*/ 373 h 512"/>
                  <a:gd name="T96" fmla="*/ 315 w 512"/>
                  <a:gd name="T97" fmla="*/ 373 h 512"/>
                  <a:gd name="T98" fmla="*/ 355 w 512"/>
                  <a:gd name="T99" fmla="*/ 413 h 512"/>
                  <a:gd name="T100" fmla="*/ 362 w 512"/>
                  <a:gd name="T101" fmla="*/ 416 h 512"/>
                  <a:gd name="T102" fmla="*/ 366 w 512"/>
                  <a:gd name="T103" fmla="*/ 415 h 512"/>
                  <a:gd name="T104" fmla="*/ 373 w 512"/>
                  <a:gd name="T105" fmla="*/ 405 h 512"/>
                  <a:gd name="T106" fmla="*/ 373 w 512"/>
                  <a:gd name="T107" fmla="*/ 373 h 512"/>
                  <a:gd name="T108" fmla="*/ 405 w 512"/>
                  <a:gd name="T109" fmla="*/ 373 h 512"/>
                  <a:gd name="T110" fmla="*/ 416 w 512"/>
                  <a:gd name="T111" fmla="*/ 362 h 512"/>
                  <a:gd name="T112" fmla="*/ 416 w 512"/>
                  <a:gd name="T113" fmla="*/ 23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117" y="160"/>
                    </a:moveTo>
                    <a:cubicBezTo>
                      <a:pt x="266" y="160"/>
                      <a:pt x="266" y="160"/>
                      <a:pt x="266" y="160"/>
                    </a:cubicBezTo>
                    <a:cubicBezTo>
                      <a:pt x="266" y="245"/>
                      <a:pt x="266" y="245"/>
                      <a:pt x="266" y="245"/>
                    </a:cubicBezTo>
                    <a:cubicBezTo>
                      <a:pt x="181" y="245"/>
                      <a:pt x="181" y="245"/>
                      <a:pt x="181" y="245"/>
                    </a:cubicBezTo>
                    <a:cubicBezTo>
                      <a:pt x="178" y="245"/>
                      <a:pt x="175" y="246"/>
                      <a:pt x="173" y="248"/>
                    </a:cubicBezTo>
                    <a:cubicBezTo>
                      <a:pt x="149" y="273"/>
                      <a:pt x="149" y="273"/>
                      <a:pt x="149" y="273"/>
                    </a:cubicBezTo>
                    <a:cubicBezTo>
                      <a:pt x="149" y="256"/>
                      <a:pt x="149" y="256"/>
                      <a:pt x="149" y="256"/>
                    </a:cubicBezTo>
                    <a:cubicBezTo>
                      <a:pt x="149" y="250"/>
                      <a:pt x="144" y="245"/>
                      <a:pt x="138" y="245"/>
                    </a:cubicBezTo>
                    <a:cubicBezTo>
                      <a:pt x="117" y="245"/>
                      <a:pt x="117" y="245"/>
                      <a:pt x="117" y="245"/>
                    </a:cubicBezTo>
                    <a:lnTo>
                      <a:pt x="117" y="160"/>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85" y="266"/>
                    </a:moveTo>
                    <a:cubicBezTo>
                      <a:pt x="277" y="266"/>
                      <a:pt x="277" y="266"/>
                      <a:pt x="277" y="266"/>
                    </a:cubicBezTo>
                    <a:cubicBezTo>
                      <a:pt x="283" y="266"/>
                      <a:pt x="288" y="262"/>
                      <a:pt x="288" y="256"/>
                    </a:cubicBezTo>
                    <a:cubicBezTo>
                      <a:pt x="288" y="149"/>
                      <a:pt x="288" y="149"/>
                      <a:pt x="288" y="149"/>
                    </a:cubicBezTo>
                    <a:cubicBezTo>
                      <a:pt x="288" y="143"/>
                      <a:pt x="283" y="138"/>
                      <a:pt x="277" y="138"/>
                    </a:cubicBezTo>
                    <a:cubicBezTo>
                      <a:pt x="106" y="138"/>
                      <a:pt x="106" y="138"/>
                      <a:pt x="106" y="138"/>
                    </a:cubicBezTo>
                    <a:cubicBezTo>
                      <a:pt x="100" y="138"/>
                      <a:pt x="96" y="143"/>
                      <a:pt x="96" y="149"/>
                    </a:cubicBezTo>
                    <a:cubicBezTo>
                      <a:pt x="96" y="256"/>
                      <a:pt x="96" y="256"/>
                      <a:pt x="96" y="256"/>
                    </a:cubicBezTo>
                    <a:cubicBezTo>
                      <a:pt x="96" y="262"/>
                      <a:pt x="100" y="266"/>
                      <a:pt x="106" y="266"/>
                    </a:cubicBezTo>
                    <a:cubicBezTo>
                      <a:pt x="128" y="266"/>
                      <a:pt x="128" y="266"/>
                      <a:pt x="128" y="266"/>
                    </a:cubicBezTo>
                    <a:cubicBezTo>
                      <a:pt x="128" y="298"/>
                      <a:pt x="128" y="298"/>
                      <a:pt x="128" y="298"/>
                    </a:cubicBezTo>
                    <a:cubicBezTo>
                      <a:pt x="128" y="303"/>
                      <a:pt x="130" y="307"/>
                      <a:pt x="134" y="308"/>
                    </a:cubicBezTo>
                    <a:cubicBezTo>
                      <a:pt x="136" y="309"/>
                      <a:pt x="137" y="309"/>
                      <a:pt x="138" y="309"/>
                    </a:cubicBezTo>
                    <a:cubicBezTo>
                      <a:pt x="141" y="309"/>
                      <a:pt x="144" y="308"/>
                      <a:pt x="146" y="306"/>
                    </a:cubicBezTo>
                    <a:lnTo>
                      <a:pt x="185" y="266"/>
                    </a:lnTo>
                    <a:close/>
                    <a:moveTo>
                      <a:pt x="416" y="234"/>
                    </a:moveTo>
                    <a:cubicBezTo>
                      <a:pt x="416" y="228"/>
                      <a:pt x="411" y="224"/>
                      <a:pt x="405" y="224"/>
                    </a:cubicBezTo>
                    <a:cubicBezTo>
                      <a:pt x="320" y="224"/>
                      <a:pt x="320" y="224"/>
                      <a:pt x="320" y="224"/>
                    </a:cubicBezTo>
                    <a:cubicBezTo>
                      <a:pt x="314" y="224"/>
                      <a:pt x="309" y="228"/>
                      <a:pt x="309" y="234"/>
                    </a:cubicBezTo>
                    <a:cubicBezTo>
                      <a:pt x="309" y="240"/>
                      <a:pt x="314" y="245"/>
                      <a:pt x="320" y="245"/>
                    </a:cubicBezTo>
                    <a:cubicBezTo>
                      <a:pt x="394" y="245"/>
                      <a:pt x="394" y="245"/>
                      <a:pt x="394" y="245"/>
                    </a:cubicBezTo>
                    <a:cubicBezTo>
                      <a:pt x="394" y="352"/>
                      <a:pt x="394" y="352"/>
                      <a:pt x="394" y="352"/>
                    </a:cubicBezTo>
                    <a:cubicBezTo>
                      <a:pt x="362" y="352"/>
                      <a:pt x="362" y="352"/>
                      <a:pt x="362" y="352"/>
                    </a:cubicBezTo>
                    <a:cubicBezTo>
                      <a:pt x="356" y="352"/>
                      <a:pt x="352" y="356"/>
                      <a:pt x="352" y="362"/>
                    </a:cubicBezTo>
                    <a:cubicBezTo>
                      <a:pt x="352" y="379"/>
                      <a:pt x="352" y="379"/>
                      <a:pt x="352" y="379"/>
                    </a:cubicBezTo>
                    <a:cubicBezTo>
                      <a:pt x="327" y="355"/>
                      <a:pt x="327" y="355"/>
                      <a:pt x="327" y="355"/>
                    </a:cubicBezTo>
                    <a:cubicBezTo>
                      <a:pt x="325" y="353"/>
                      <a:pt x="322" y="352"/>
                      <a:pt x="320" y="352"/>
                    </a:cubicBezTo>
                    <a:cubicBezTo>
                      <a:pt x="245" y="352"/>
                      <a:pt x="245" y="352"/>
                      <a:pt x="245" y="352"/>
                    </a:cubicBezTo>
                    <a:cubicBezTo>
                      <a:pt x="245" y="298"/>
                      <a:pt x="245" y="298"/>
                      <a:pt x="245" y="298"/>
                    </a:cubicBezTo>
                    <a:cubicBezTo>
                      <a:pt x="245" y="292"/>
                      <a:pt x="240" y="288"/>
                      <a:pt x="234" y="288"/>
                    </a:cubicBezTo>
                    <a:cubicBezTo>
                      <a:pt x="228" y="288"/>
                      <a:pt x="224" y="292"/>
                      <a:pt x="224" y="298"/>
                    </a:cubicBezTo>
                    <a:cubicBezTo>
                      <a:pt x="224" y="362"/>
                      <a:pt x="224" y="362"/>
                      <a:pt x="224" y="362"/>
                    </a:cubicBezTo>
                    <a:cubicBezTo>
                      <a:pt x="224" y="368"/>
                      <a:pt x="228" y="373"/>
                      <a:pt x="234" y="373"/>
                    </a:cubicBezTo>
                    <a:cubicBezTo>
                      <a:pt x="315" y="373"/>
                      <a:pt x="315" y="373"/>
                      <a:pt x="315" y="373"/>
                    </a:cubicBezTo>
                    <a:cubicBezTo>
                      <a:pt x="355" y="413"/>
                      <a:pt x="355" y="413"/>
                      <a:pt x="355" y="413"/>
                    </a:cubicBezTo>
                    <a:cubicBezTo>
                      <a:pt x="357" y="415"/>
                      <a:pt x="360" y="416"/>
                      <a:pt x="362" y="416"/>
                    </a:cubicBezTo>
                    <a:cubicBezTo>
                      <a:pt x="364" y="416"/>
                      <a:pt x="365" y="415"/>
                      <a:pt x="366" y="415"/>
                    </a:cubicBezTo>
                    <a:cubicBezTo>
                      <a:pt x="370" y="413"/>
                      <a:pt x="373" y="409"/>
                      <a:pt x="373" y="405"/>
                    </a:cubicBezTo>
                    <a:cubicBezTo>
                      <a:pt x="373" y="373"/>
                      <a:pt x="373" y="373"/>
                      <a:pt x="373" y="373"/>
                    </a:cubicBezTo>
                    <a:cubicBezTo>
                      <a:pt x="405" y="373"/>
                      <a:pt x="405" y="373"/>
                      <a:pt x="405" y="373"/>
                    </a:cubicBezTo>
                    <a:cubicBezTo>
                      <a:pt x="411" y="373"/>
                      <a:pt x="416" y="368"/>
                      <a:pt x="416" y="362"/>
                    </a:cubicBezTo>
                    <a:lnTo>
                      <a:pt x="416" y="234"/>
                    </a:lnTo>
                    <a:close/>
                  </a:path>
                </a:pathLst>
              </a:custGeom>
              <a:solidFill>
                <a:sysClr val="window" lastClr="FFFFFF"/>
              </a:solidFill>
              <a:ln>
                <a:noFill/>
              </a:ln>
            </p:spPr>
            <p:txBody>
              <a:bodyPr vert="horz" wrap="none" lIns="0" tIns="0" rIns="0" bIns="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prstClr val="black"/>
                  </a:solidFill>
                  <a:effectLst/>
                  <a:uLnTx/>
                  <a:uFillTx/>
                </a:endParaRPr>
              </a:p>
            </p:txBody>
          </p:sp>
        </p:grpSp>
        <p:grpSp>
          <p:nvGrpSpPr>
            <p:cNvPr id="7" name="グループ化 27">
              <a:extLst>
                <a:ext uri="{FF2B5EF4-FFF2-40B4-BE49-F238E27FC236}">
                  <a16:creationId xmlns:a16="http://schemas.microsoft.com/office/drawing/2014/main" id="{F51FE0D3-B4FF-B898-0217-275A57EC6401}"/>
                </a:ext>
              </a:extLst>
            </p:cNvPr>
            <p:cNvGrpSpPr/>
            <p:nvPr/>
          </p:nvGrpSpPr>
          <p:grpSpPr>
            <a:xfrm>
              <a:off x="579000" y="4468523"/>
              <a:ext cx="8748000" cy="1008000"/>
              <a:chOff x="579600" y="4068000"/>
              <a:chExt cx="8748000" cy="1008000"/>
            </a:xfrm>
          </p:grpSpPr>
          <p:sp>
            <p:nvSpPr>
              <p:cNvPr id="8" name="フリーフォーム 16">
                <a:extLst>
                  <a:ext uri="{FF2B5EF4-FFF2-40B4-BE49-F238E27FC236}">
                    <a16:creationId xmlns:a16="http://schemas.microsoft.com/office/drawing/2014/main" id="{438C3F69-DA95-8922-4137-BB850BC50C2B}"/>
                  </a:ext>
                </a:extLst>
              </p:cNvPr>
              <p:cNvSpPr/>
              <p:nvPr/>
            </p:nvSpPr>
            <p:spPr bwMode="gray">
              <a:xfrm>
                <a:off x="579600" y="4068000"/>
                <a:ext cx="8748000" cy="1008000"/>
              </a:xfrm>
              <a:custGeom>
                <a:avLst/>
                <a:gdLst>
                  <a:gd name="connsiteX0" fmla="*/ 504000 w 8748000"/>
                  <a:gd name="connsiteY0" fmla="*/ 0 h 1008000"/>
                  <a:gd name="connsiteX1" fmla="*/ 519058 w 8748000"/>
                  <a:gd name="connsiteY1" fmla="*/ 1518 h 1008000"/>
                  <a:gd name="connsiteX2" fmla="*/ 519058 w 8748000"/>
                  <a:gd name="connsiteY2" fmla="*/ 0 h 1008000"/>
                  <a:gd name="connsiteX3" fmla="*/ 8251258 w 8748000"/>
                  <a:gd name="connsiteY3" fmla="*/ 0 h 1008000"/>
                  <a:gd name="connsiteX4" fmla="*/ 8745019 w 8748000"/>
                  <a:gd name="connsiteY4" fmla="*/ 402426 h 1008000"/>
                  <a:gd name="connsiteX5" fmla="*/ 8748000 w 8748000"/>
                  <a:gd name="connsiteY5" fmla="*/ 432000 h 1008000"/>
                  <a:gd name="connsiteX6" fmla="*/ 1000742 w 8748000"/>
                  <a:gd name="connsiteY6" fmla="*/ 432000 h 1008000"/>
                  <a:gd name="connsiteX7" fmla="*/ 1008000 w 8748000"/>
                  <a:gd name="connsiteY7" fmla="*/ 504000 h 1008000"/>
                  <a:gd name="connsiteX8" fmla="*/ 504000 w 8748000"/>
                  <a:gd name="connsiteY8" fmla="*/ 1008000 h 1008000"/>
                  <a:gd name="connsiteX9" fmla="*/ 0 w 8748000"/>
                  <a:gd name="connsiteY9" fmla="*/ 504000 h 1008000"/>
                  <a:gd name="connsiteX10" fmla="*/ 504000 w 8748000"/>
                  <a:gd name="connsiteY10" fmla="*/ 0 h 10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48000" h="1008000">
                    <a:moveTo>
                      <a:pt x="504000" y="0"/>
                    </a:moveTo>
                    <a:lnTo>
                      <a:pt x="519058" y="1518"/>
                    </a:lnTo>
                    <a:lnTo>
                      <a:pt x="519058" y="0"/>
                    </a:lnTo>
                    <a:lnTo>
                      <a:pt x="8251258" y="0"/>
                    </a:lnTo>
                    <a:cubicBezTo>
                      <a:pt x="8494816" y="0"/>
                      <a:pt x="8698022" y="172762"/>
                      <a:pt x="8745019" y="402426"/>
                    </a:cubicBezTo>
                    <a:lnTo>
                      <a:pt x="8748000" y="432000"/>
                    </a:lnTo>
                    <a:lnTo>
                      <a:pt x="1000742" y="432000"/>
                    </a:lnTo>
                    <a:lnTo>
                      <a:pt x="1008000" y="504000"/>
                    </a:lnTo>
                    <a:cubicBezTo>
                      <a:pt x="1008000" y="782352"/>
                      <a:pt x="782352" y="1008000"/>
                      <a:pt x="504000" y="1008000"/>
                    </a:cubicBezTo>
                    <a:cubicBezTo>
                      <a:pt x="225648" y="1008000"/>
                      <a:pt x="0" y="782352"/>
                      <a:pt x="0" y="504000"/>
                    </a:cubicBezTo>
                    <a:cubicBezTo>
                      <a:pt x="0" y="225648"/>
                      <a:pt x="225648" y="0"/>
                      <a:pt x="504000" y="0"/>
                    </a:cubicBezTo>
                    <a:close/>
                  </a:path>
                </a:pathLst>
              </a:custGeom>
              <a:solidFill>
                <a:schemeClr val="bg1"/>
              </a:solidFill>
              <a:ln w="12700" algn="ctr">
                <a:noFill/>
                <a:miter lim="800000"/>
                <a:headEnd/>
                <a:tailEnd/>
              </a:ln>
            </p:spPr>
            <p:txBody>
              <a:bodyPr rot="0" spcFirstLastPara="0" vertOverflow="overflow" horzOverflow="overflow" vert="horz" wrap="square" lIns="1008000" tIns="0" rIns="0" bIns="576000" numCol="1" spcCol="0" rtlCol="0" fromWordArt="0" anchor="ctr" anchorCtr="0" forceAA="0" compatLnSpc="1">
                <a:prstTxWarp prst="textNoShape">
                  <a:avLst/>
                </a:prstTxWarp>
                <a:noAutofit/>
              </a:bodyPr>
              <a:lstStyle/>
              <a:p>
                <a:pPr marL="360000" marR="0" lvl="0" indent="-360000" defTabSz="914400" eaLnBrk="1" fontAlgn="auto" latinLnBrk="0" hangingPunct="1">
                  <a:lnSpc>
                    <a:spcPct val="100000"/>
                  </a:lnSpc>
                  <a:spcBef>
                    <a:spcPts val="0"/>
                  </a:spcBef>
                  <a:spcAft>
                    <a:spcPts val="0"/>
                  </a:spcAft>
                  <a:buClrTx/>
                  <a:buSzTx/>
                  <a:buFont typeface="Wingdings 2" pitchFamily="18" charset="2"/>
                  <a:buNone/>
                  <a:tabLst/>
                  <a:defRPr/>
                </a:pPr>
                <a:r>
                  <a:rPr kumimoji="1" lang="en-US" altLang="ja-JP" sz="1800" b="1" i="0" u="none" strike="noStrike" kern="0" cap="none" spc="0" normalizeH="0" baseline="0" noProof="0" dirty="0">
                    <a:ln>
                      <a:noFill/>
                    </a:ln>
                    <a:solidFill>
                      <a:srgbClr val="FFFFFF"/>
                    </a:solidFill>
                    <a:effectLst/>
                    <a:uLnTx/>
                    <a:uFillTx/>
                  </a:rPr>
                  <a:t>  </a:t>
                </a:r>
                <a:r>
                  <a:rPr kumimoji="1" lang="en-US" altLang="ja-JP" sz="1800" b="1" i="0" u="none" strike="noStrike" kern="0" cap="none" spc="0" normalizeH="0" baseline="0" noProof="0" dirty="0" smtClean="0">
                    <a:ln>
                      <a:noFill/>
                    </a:ln>
                    <a:solidFill>
                      <a:srgbClr val="FFFFFF"/>
                    </a:solidFill>
                    <a:effectLst/>
                    <a:uLnTx/>
                    <a:uFillTx/>
                  </a:rPr>
                  <a:t> </a:t>
                </a:r>
                <a:r>
                  <a:rPr kumimoji="1" lang="en-US" altLang="ja-JP" sz="1800" b="1" i="0" u="none" strike="noStrike" kern="0" cap="none" spc="0" normalizeH="0" baseline="0" noProof="0" dirty="0">
                    <a:ln>
                      <a:noFill/>
                    </a:ln>
                    <a:solidFill>
                      <a:srgbClr val="FFFFFF"/>
                    </a:solidFill>
                    <a:effectLst/>
                    <a:uLnTx/>
                    <a:uFillTx/>
                  </a:rPr>
                  <a:t>Resource Optimization</a:t>
                </a:r>
                <a:endParaRPr kumimoji="1" lang="ja-JP" altLang="en-US" sz="1800" b="1" i="0" u="none" strike="noStrike" kern="0" cap="none" spc="0" normalizeH="0" baseline="0" noProof="0" dirty="0">
                  <a:ln>
                    <a:noFill/>
                  </a:ln>
                  <a:solidFill>
                    <a:prstClr val="white"/>
                  </a:solidFill>
                  <a:effectLst/>
                  <a:uLnTx/>
                  <a:uFillTx/>
                </a:endParaRPr>
              </a:p>
            </p:txBody>
          </p:sp>
          <p:sp>
            <p:nvSpPr>
              <p:cNvPr id="9" name="Freeform 59">
                <a:extLst>
                  <a:ext uri="{FF2B5EF4-FFF2-40B4-BE49-F238E27FC236}">
                    <a16:creationId xmlns:a16="http://schemas.microsoft.com/office/drawing/2014/main" id="{6C356736-F31E-FD81-C2EE-BC0B4554E2E7}"/>
                  </a:ext>
                </a:extLst>
              </p:cNvPr>
              <p:cNvSpPr>
                <a:spLocks noChangeAspect="1" noEditPoints="1"/>
              </p:cNvSpPr>
              <p:nvPr/>
            </p:nvSpPr>
            <p:spPr bwMode="gray">
              <a:xfrm>
                <a:off x="651600" y="4140000"/>
                <a:ext cx="864000" cy="864000"/>
              </a:xfrm>
              <a:custGeom>
                <a:avLst/>
                <a:gdLst>
                  <a:gd name="T0" fmla="*/ 147 w 512"/>
                  <a:gd name="T1" fmla="*/ 170 h 512"/>
                  <a:gd name="T2" fmla="*/ 201 w 512"/>
                  <a:gd name="T3" fmla="*/ 170 h 512"/>
                  <a:gd name="T4" fmla="*/ 223 w 512"/>
                  <a:gd name="T5" fmla="*/ 170 h 512"/>
                  <a:gd name="T6" fmla="*/ 256 w 512"/>
                  <a:gd name="T7" fmla="*/ 117 h 512"/>
                  <a:gd name="T8" fmla="*/ 133 w 512"/>
                  <a:gd name="T9" fmla="*/ 192 h 512"/>
                  <a:gd name="T10" fmla="*/ 192 w 512"/>
                  <a:gd name="T11" fmla="*/ 245 h 512"/>
                  <a:gd name="T12" fmla="*/ 218 w 512"/>
                  <a:gd name="T13" fmla="*/ 320 h 512"/>
                  <a:gd name="T14" fmla="*/ 298 w 512"/>
                  <a:gd name="T15" fmla="*/ 266 h 512"/>
                  <a:gd name="T16" fmla="*/ 218 w 512"/>
                  <a:gd name="T17" fmla="*/ 320 h 512"/>
                  <a:gd name="T18" fmla="*/ 292 w 512"/>
                  <a:gd name="T19" fmla="*/ 122 h 512"/>
                  <a:gd name="T20" fmla="*/ 365 w 512"/>
                  <a:gd name="T21" fmla="*/ 170 h 512"/>
                  <a:gd name="T22" fmla="*/ 218 w 512"/>
                  <a:gd name="T23" fmla="*/ 192 h 512"/>
                  <a:gd name="T24" fmla="*/ 298 w 512"/>
                  <a:gd name="T25" fmla="*/ 245 h 512"/>
                  <a:gd name="T26" fmla="*/ 192 w 512"/>
                  <a:gd name="T27" fmla="*/ 266 h 512"/>
                  <a:gd name="T28" fmla="*/ 133 w 512"/>
                  <a:gd name="T29" fmla="*/ 320 h 512"/>
                  <a:gd name="T30" fmla="*/ 192 w 512"/>
                  <a:gd name="T31" fmla="*/ 266 h 512"/>
                  <a:gd name="T32" fmla="*/ 394 w 512"/>
                  <a:gd name="T33" fmla="*/ 245 h 512"/>
                  <a:gd name="T34" fmla="*/ 314 w 512"/>
                  <a:gd name="T35" fmla="*/ 192 h 512"/>
                  <a:gd name="T36" fmla="*/ 512 w 512"/>
                  <a:gd name="T37" fmla="*/ 256 h 512"/>
                  <a:gd name="T38" fmla="*/ 0 w 512"/>
                  <a:gd name="T39" fmla="*/ 256 h 512"/>
                  <a:gd name="T40" fmla="*/ 512 w 512"/>
                  <a:gd name="T41" fmla="*/ 256 h 512"/>
                  <a:gd name="T42" fmla="*/ 256 w 512"/>
                  <a:gd name="T43" fmla="*/ 96 h 512"/>
                  <a:gd name="T44" fmla="*/ 256 w 512"/>
                  <a:gd name="T45" fmla="*/ 416 h 512"/>
                  <a:gd name="T46" fmla="*/ 314 w 512"/>
                  <a:gd name="T47" fmla="*/ 320 h 512"/>
                  <a:gd name="T48" fmla="*/ 394 w 512"/>
                  <a:gd name="T49" fmla="*/ 266 h 512"/>
                  <a:gd name="T50" fmla="*/ 314 w 512"/>
                  <a:gd name="T51" fmla="*/ 320 h 512"/>
                  <a:gd name="T52" fmla="*/ 220 w 512"/>
                  <a:gd name="T53" fmla="*/ 389 h 512"/>
                  <a:gd name="T54" fmla="*/ 147 w 512"/>
                  <a:gd name="T55" fmla="*/ 341 h 512"/>
                  <a:gd name="T56" fmla="*/ 365 w 512"/>
                  <a:gd name="T57" fmla="*/ 341 h 512"/>
                  <a:gd name="T58" fmla="*/ 292 w 512"/>
                  <a:gd name="T59" fmla="*/ 389 h 512"/>
                  <a:gd name="T60" fmla="*/ 288 w 512"/>
                  <a:gd name="T61" fmla="*/ 341 h 512"/>
                  <a:gd name="T62" fmla="*/ 256 w 512"/>
                  <a:gd name="T63" fmla="*/ 39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01" y="170"/>
                    </a:moveTo>
                    <a:cubicBezTo>
                      <a:pt x="147" y="170"/>
                      <a:pt x="147" y="170"/>
                      <a:pt x="147" y="170"/>
                    </a:cubicBezTo>
                    <a:cubicBezTo>
                      <a:pt x="165" y="147"/>
                      <a:pt x="190" y="130"/>
                      <a:pt x="220" y="122"/>
                    </a:cubicBezTo>
                    <a:cubicBezTo>
                      <a:pt x="212" y="135"/>
                      <a:pt x="206" y="151"/>
                      <a:pt x="201" y="170"/>
                    </a:cubicBezTo>
                    <a:close/>
                    <a:moveTo>
                      <a:pt x="256" y="117"/>
                    </a:moveTo>
                    <a:cubicBezTo>
                      <a:pt x="245" y="117"/>
                      <a:pt x="232" y="137"/>
                      <a:pt x="223" y="170"/>
                    </a:cubicBezTo>
                    <a:cubicBezTo>
                      <a:pt x="288" y="170"/>
                      <a:pt x="288" y="170"/>
                      <a:pt x="288" y="170"/>
                    </a:cubicBezTo>
                    <a:cubicBezTo>
                      <a:pt x="279" y="137"/>
                      <a:pt x="266" y="117"/>
                      <a:pt x="256" y="117"/>
                    </a:cubicBezTo>
                    <a:close/>
                    <a:moveTo>
                      <a:pt x="197" y="192"/>
                    </a:moveTo>
                    <a:cubicBezTo>
                      <a:pt x="133" y="192"/>
                      <a:pt x="133" y="192"/>
                      <a:pt x="133" y="192"/>
                    </a:cubicBezTo>
                    <a:cubicBezTo>
                      <a:pt x="124" y="208"/>
                      <a:pt x="119" y="226"/>
                      <a:pt x="118" y="245"/>
                    </a:cubicBezTo>
                    <a:cubicBezTo>
                      <a:pt x="192" y="245"/>
                      <a:pt x="192" y="245"/>
                      <a:pt x="192" y="245"/>
                    </a:cubicBezTo>
                    <a:cubicBezTo>
                      <a:pt x="192" y="227"/>
                      <a:pt x="194" y="209"/>
                      <a:pt x="197" y="192"/>
                    </a:cubicBezTo>
                    <a:close/>
                    <a:moveTo>
                      <a:pt x="218" y="320"/>
                    </a:moveTo>
                    <a:cubicBezTo>
                      <a:pt x="293" y="320"/>
                      <a:pt x="293" y="320"/>
                      <a:pt x="293" y="320"/>
                    </a:cubicBezTo>
                    <a:cubicBezTo>
                      <a:pt x="296" y="304"/>
                      <a:pt x="298" y="286"/>
                      <a:pt x="298" y="266"/>
                    </a:cubicBezTo>
                    <a:cubicBezTo>
                      <a:pt x="213" y="266"/>
                      <a:pt x="213" y="266"/>
                      <a:pt x="213" y="266"/>
                    </a:cubicBezTo>
                    <a:cubicBezTo>
                      <a:pt x="214" y="286"/>
                      <a:pt x="216" y="304"/>
                      <a:pt x="218" y="320"/>
                    </a:cubicBezTo>
                    <a:close/>
                    <a:moveTo>
                      <a:pt x="365" y="170"/>
                    </a:moveTo>
                    <a:cubicBezTo>
                      <a:pt x="347" y="147"/>
                      <a:pt x="321" y="130"/>
                      <a:pt x="292" y="122"/>
                    </a:cubicBezTo>
                    <a:cubicBezTo>
                      <a:pt x="299" y="135"/>
                      <a:pt x="306" y="151"/>
                      <a:pt x="310" y="170"/>
                    </a:cubicBezTo>
                    <a:lnTo>
                      <a:pt x="365" y="170"/>
                    </a:lnTo>
                    <a:close/>
                    <a:moveTo>
                      <a:pt x="293" y="192"/>
                    </a:moveTo>
                    <a:cubicBezTo>
                      <a:pt x="218" y="192"/>
                      <a:pt x="218" y="192"/>
                      <a:pt x="218" y="192"/>
                    </a:cubicBezTo>
                    <a:cubicBezTo>
                      <a:pt x="216" y="207"/>
                      <a:pt x="214" y="225"/>
                      <a:pt x="213" y="245"/>
                    </a:cubicBezTo>
                    <a:cubicBezTo>
                      <a:pt x="298" y="245"/>
                      <a:pt x="298" y="245"/>
                      <a:pt x="298" y="245"/>
                    </a:cubicBezTo>
                    <a:cubicBezTo>
                      <a:pt x="298" y="225"/>
                      <a:pt x="296" y="207"/>
                      <a:pt x="293" y="192"/>
                    </a:cubicBezTo>
                    <a:close/>
                    <a:moveTo>
                      <a:pt x="192" y="266"/>
                    </a:moveTo>
                    <a:cubicBezTo>
                      <a:pt x="118" y="266"/>
                      <a:pt x="118" y="266"/>
                      <a:pt x="118" y="266"/>
                    </a:cubicBezTo>
                    <a:cubicBezTo>
                      <a:pt x="119" y="285"/>
                      <a:pt x="124" y="303"/>
                      <a:pt x="133" y="320"/>
                    </a:cubicBezTo>
                    <a:cubicBezTo>
                      <a:pt x="197" y="320"/>
                      <a:pt x="197" y="320"/>
                      <a:pt x="197" y="320"/>
                    </a:cubicBezTo>
                    <a:cubicBezTo>
                      <a:pt x="194" y="303"/>
                      <a:pt x="192" y="284"/>
                      <a:pt x="192" y="266"/>
                    </a:cubicBezTo>
                    <a:close/>
                    <a:moveTo>
                      <a:pt x="319" y="245"/>
                    </a:moveTo>
                    <a:cubicBezTo>
                      <a:pt x="394" y="245"/>
                      <a:pt x="394" y="245"/>
                      <a:pt x="394" y="245"/>
                    </a:cubicBezTo>
                    <a:cubicBezTo>
                      <a:pt x="392" y="226"/>
                      <a:pt x="387" y="208"/>
                      <a:pt x="379" y="192"/>
                    </a:cubicBezTo>
                    <a:cubicBezTo>
                      <a:pt x="314" y="192"/>
                      <a:pt x="314" y="192"/>
                      <a:pt x="314" y="192"/>
                    </a:cubicBezTo>
                    <a:cubicBezTo>
                      <a:pt x="317" y="209"/>
                      <a:pt x="319" y="227"/>
                      <a:pt x="319" y="24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167"/>
                      <a:pt x="344" y="96"/>
                      <a:pt x="256" y="96"/>
                    </a:cubicBezTo>
                    <a:cubicBezTo>
                      <a:pt x="167" y="96"/>
                      <a:pt x="96" y="167"/>
                      <a:pt x="96" y="256"/>
                    </a:cubicBezTo>
                    <a:cubicBezTo>
                      <a:pt x="96" y="344"/>
                      <a:pt x="167" y="416"/>
                      <a:pt x="256" y="416"/>
                    </a:cubicBezTo>
                    <a:cubicBezTo>
                      <a:pt x="344" y="416"/>
                      <a:pt x="416" y="344"/>
                      <a:pt x="416" y="256"/>
                    </a:cubicBezTo>
                    <a:close/>
                    <a:moveTo>
                      <a:pt x="314" y="320"/>
                    </a:moveTo>
                    <a:cubicBezTo>
                      <a:pt x="379" y="320"/>
                      <a:pt x="379" y="320"/>
                      <a:pt x="379" y="320"/>
                    </a:cubicBezTo>
                    <a:cubicBezTo>
                      <a:pt x="387" y="303"/>
                      <a:pt x="392" y="285"/>
                      <a:pt x="394" y="266"/>
                    </a:cubicBezTo>
                    <a:cubicBezTo>
                      <a:pt x="319" y="266"/>
                      <a:pt x="319" y="266"/>
                      <a:pt x="319" y="266"/>
                    </a:cubicBezTo>
                    <a:cubicBezTo>
                      <a:pt x="319" y="284"/>
                      <a:pt x="317" y="303"/>
                      <a:pt x="314" y="320"/>
                    </a:cubicBezTo>
                    <a:close/>
                    <a:moveTo>
                      <a:pt x="147" y="341"/>
                    </a:moveTo>
                    <a:cubicBezTo>
                      <a:pt x="165" y="364"/>
                      <a:pt x="190" y="381"/>
                      <a:pt x="220" y="389"/>
                    </a:cubicBezTo>
                    <a:cubicBezTo>
                      <a:pt x="212" y="377"/>
                      <a:pt x="206" y="360"/>
                      <a:pt x="201" y="341"/>
                    </a:cubicBezTo>
                    <a:lnTo>
                      <a:pt x="147" y="341"/>
                    </a:lnTo>
                    <a:close/>
                    <a:moveTo>
                      <a:pt x="292" y="389"/>
                    </a:moveTo>
                    <a:cubicBezTo>
                      <a:pt x="321" y="381"/>
                      <a:pt x="347" y="364"/>
                      <a:pt x="365" y="341"/>
                    </a:cubicBezTo>
                    <a:cubicBezTo>
                      <a:pt x="310" y="341"/>
                      <a:pt x="310" y="341"/>
                      <a:pt x="310" y="341"/>
                    </a:cubicBezTo>
                    <a:cubicBezTo>
                      <a:pt x="306" y="360"/>
                      <a:pt x="299" y="377"/>
                      <a:pt x="292" y="389"/>
                    </a:cubicBezTo>
                    <a:close/>
                    <a:moveTo>
                      <a:pt x="256" y="394"/>
                    </a:moveTo>
                    <a:cubicBezTo>
                      <a:pt x="266" y="394"/>
                      <a:pt x="279" y="375"/>
                      <a:pt x="288" y="341"/>
                    </a:cubicBezTo>
                    <a:cubicBezTo>
                      <a:pt x="223" y="341"/>
                      <a:pt x="223" y="341"/>
                      <a:pt x="223" y="341"/>
                    </a:cubicBezTo>
                    <a:cubicBezTo>
                      <a:pt x="232" y="375"/>
                      <a:pt x="245" y="394"/>
                      <a:pt x="256" y="394"/>
                    </a:cubicBezTo>
                    <a:close/>
                  </a:path>
                </a:pathLst>
              </a:custGeom>
              <a:solidFill>
                <a:sysClr val="window" lastClr="FFFFFF"/>
              </a:solidFill>
              <a:ln>
                <a:noFill/>
              </a:ln>
            </p:spPr>
            <p:txBody>
              <a:bodyPr vert="horz" wrap="none" lIns="0" tIns="0" rIns="0" bIns="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prstClr val="black"/>
                  </a:solidFill>
                  <a:effectLst/>
                  <a:uLnTx/>
                  <a:uFillTx/>
                </a:endParaRPr>
              </a:p>
            </p:txBody>
          </p:sp>
        </p:grpSp>
      </p:grpSp>
      <p:sp>
        <p:nvSpPr>
          <p:cNvPr id="17" name="正方形/長方形 23">
            <a:extLst>
              <a:ext uri="{FF2B5EF4-FFF2-40B4-BE49-F238E27FC236}">
                <a16:creationId xmlns:a16="http://schemas.microsoft.com/office/drawing/2014/main" id="{098CE33C-6A3A-8715-0556-D8689B1177DA}"/>
              </a:ext>
            </a:extLst>
          </p:cNvPr>
          <p:cNvSpPr/>
          <p:nvPr/>
        </p:nvSpPr>
        <p:spPr bwMode="gray">
          <a:xfrm>
            <a:off x="1862727" y="3355069"/>
            <a:ext cx="9046286" cy="689241"/>
          </a:xfrm>
          <a:prstGeom prst="rect">
            <a:avLst/>
          </a:prstGeom>
          <a:noFill/>
          <a:ln w="12700" algn="ctr">
            <a:noFill/>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1" lang="en-US" altLang="ja-JP" sz="1600" b="0" i="0" u="none" strike="noStrike" kern="0" cap="none" spc="0" normalizeH="0" baseline="0" noProof="0" dirty="0" smtClean="0">
                <a:ln>
                  <a:noFill/>
                </a:ln>
                <a:solidFill>
                  <a:prstClr val="black"/>
                </a:solidFill>
                <a:effectLst/>
                <a:uLnTx/>
                <a:uFillTx/>
                <a:latin typeface="Tw Cen MT" panose="020B0602020104020603" pitchFamily="34" charset="0"/>
              </a:rPr>
              <a:t>I used a new feature goals with this I was able to analyze and visualize total goals in a world cup matches</a:t>
            </a:r>
            <a:endParaRPr kumimoji="1" lang="en-US" altLang="ja-JP" sz="1600" b="0" i="0" u="none" strike="noStrike" kern="0" cap="none" spc="0" normalizeH="0" baseline="0" noProof="0" dirty="0">
              <a:ln>
                <a:noFill/>
              </a:ln>
              <a:solidFill>
                <a:prstClr val="black"/>
              </a:solidFill>
              <a:effectLst/>
              <a:uLnTx/>
              <a:uFillTx/>
              <a:latin typeface="Tw Cen MT" panose="020B0602020104020603" pitchFamily="34" charset="0"/>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1" lang="en-US" altLang="ja-JP" sz="1600" b="0" i="0" u="none" strike="noStrike" kern="0" cap="none" spc="0" normalizeH="0" baseline="0" noProof="0" dirty="0">
              <a:ln>
                <a:noFill/>
              </a:ln>
              <a:solidFill>
                <a:prstClr val="black"/>
              </a:solidFill>
              <a:effectLst/>
              <a:uLnTx/>
              <a:uFillTx/>
              <a:latin typeface="Tw Cen MT" panose="020B0602020104020603" pitchFamily="34" charset="0"/>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1" lang="ja-JP" altLang="en-US" sz="1400" b="0" i="0" u="none" strike="noStrike" kern="0" cap="none" spc="0" normalizeH="0" baseline="0" noProof="0" dirty="0">
              <a:ln>
                <a:noFill/>
              </a:ln>
              <a:solidFill>
                <a:prstClr val="black"/>
              </a:solidFill>
              <a:effectLst/>
              <a:uLnTx/>
              <a:uFillTx/>
              <a:latin typeface="Tw Cen MT" panose="020B0602020104020603" pitchFamily="34" charset="0"/>
            </a:endParaRPr>
          </a:p>
        </p:txBody>
      </p:sp>
      <p:sp>
        <p:nvSpPr>
          <p:cNvPr id="18" name="正方形/長方形 23">
            <a:extLst>
              <a:ext uri="{FF2B5EF4-FFF2-40B4-BE49-F238E27FC236}">
                <a16:creationId xmlns:a16="http://schemas.microsoft.com/office/drawing/2014/main" id="{67233E87-D343-DE71-3588-1F75561BD9C1}"/>
              </a:ext>
            </a:extLst>
          </p:cNvPr>
          <p:cNvSpPr/>
          <p:nvPr/>
        </p:nvSpPr>
        <p:spPr bwMode="gray">
          <a:xfrm>
            <a:off x="1999840" y="4886390"/>
            <a:ext cx="9046286" cy="689241"/>
          </a:xfrm>
          <a:prstGeom prst="rect">
            <a:avLst/>
          </a:prstGeom>
          <a:noFill/>
          <a:ln w="12700" algn="ctr">
            <a:noFill/>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1" lang="en-US" altLang="ja-JP" sz="1400" b="0" i="0" u="none" strike="noStrike" kern="0" cap="none" spc="0" normalizeH="0" baseline="0" noProof="0" dirty="0" smtClean="0">
                <a:ln>
                  <a:noFill/>
                </a:ln>
                <a:solidFill>
                  <a:prstClr val="black"/>
                </a:solidFill>
                <a:effectLst/>
                <a:uLnTx/>
                <a:uFillTx/>
                <a:latin typeface="Tw Cen MT" panose="020B0602020104020603" pitchFamily="34" charset="0"/>
              </a:rPr>
              <a:t>Used visualization to determine home team goals and away team goals  </a:t>
            </a:r>
            <a:endParaRPr kumimoji="1" lang="en-US" altLang="ja-JP" sz="1400" b="0" i="0" u="none" strike="noStrike" kern="0" cap="none" spc="0" normalizeH="0" baseline="0" noProof="0" dirty="0">
              <a:ln>
                <a:noFill/>
              </a:ln>
              <a:solidFill>
                <a:prstClr val="black"/>
              </a:solidFill>
              <a:effectLst/>
              <a:uLnTx/>
              <a:uFillTx/>
              <a:latin typeface="Tw Cen MT" panose="020B0602020104020603" pitchFamily="34" charset="0"/>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1" lang="en-US" altLang="ja-JP" sz="1400" kern="0" dirty="0">
                <a:solidFill>
                  <a:prstClr val="black"/>
                </a:solidFill>
                <a:latin typeface="Tw Cen MT" panose="020B0602020104020603" pitchFamily="34" charset="0"/>
              </a:rPr>
              <a:t>Prediction of </a:t>
            </a:r>
            <a:r>
              <a:rPr kumimoji="1" lang="en-US" altLang="ja-JP" sz="1400" kern="0" dirty="0" smtClean="0">
                <a:solidFill>
                  <a:prstClr val="black"/>
                </a:solidFill>
                <a:latin typeface="Tw Cen MT" panose="020B0602020104020603" pitchFamily="34" charset="0"/>
              </a:rPr>
              <a:t>matches</a:t>
            </a:r>
            <a:endParaRPr kumimoji="1" lang="ja-JP" altLang="en-US" sz="1400" b="0" i="0" u="none" strike="noStrike" kern="0" cap="none" spc="0" normalizeH="0" baseline="0" noProof="0" dirty="0">
              <a:ln>
                <a:noFill/>
              </a:ln>
              <a:solidFill>
                <a:prstClr val="black"/>
              </a:solidFill>
              <a:effectLst/>
              <a:uLnTx/>
              <a:uFillTx/>
              <a:latin typeface="Tw Cen MT" panose="020B0602020104020603" pitchFamily="34" charset="0"/>
            </a:endParaRPr>
          </a:p>
        </p:txBody>
      </p:sp>
      <p:sp>
        <p:nvSpPr>
          <p:cNvPr id="23" name="Rectangle 22"/>
          <p:cNvSpPr/>
          <p:nvPr/>
        </p:nvSpPr>
        <p:spPr>
          <a:xfrm>
            <a:off x="9923813" y="6264233"/>
            <a:ext cx="2268187" cy="593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00569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Top Corners Rounded 27">
            <a:extLst>
              <a:ext uri="{FF2B5EF4-FFF2-40B4-BE49-F238E27FC236}">
                <a16:creationId xmlns:a16="http://schemas.microsoft.com/office/drawing/2014/main" id="{1CE2ED4F-4BB8-71A1-53D8-A231DAD03F47}"/>
              </a:ext>
            </a:extLst>
          </p:cNvPr>
          <p:cNvSpPr/>
          <p:nvPr/>
        </p:nvSpPr>
        <p:spPr>
          <a:xfrm>
            <a:off x="2456345" y="222617"/>
            <a:ext cx="2563408" cy="45562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w Cen MT" panose="020B0602020104020603" pitchFamily="34" charset="0"/>
              </a:rPr>
              <a:t>Problem Statement</a:t>
            </a:r>
          </a:p>
        </p:txBody>
      </p:sp>
      <p:sp>
        <p:nvSpPr>
          <p:cNvPr id="29" name="Rectangle: Top Corners Rounded 28">
            <a:extLst>
              <a:ext uri="{FF2B5EF4-FFF2-40B4-BE49-F238E27FC236}">
                <a16:creationId xmlns:a16="http://schemas.microsoft.com/office/drawing/2014/main" id="{4DE34873-AEF6-7BE4-7709-258D0B911A0A}"/>
              </a:ext>
            </a:extLst>
          </p:cNvPr>
          <p:cNvSpPr/>
          <p:nvPr/>
        </p:nvSpPr>
        <p:spPr>
          <a:xfrm>
            <a:off x="5052411" y="218475"/>
            <a:ext cx="1724025" cy="45562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600"/>
              </a:spcAft>
              <a:buClrTx/>
              <a:buSzTx/>
              <a:buFontTx/>
              <a:buNone/>
              <a:tabLst/>
              <a:defRPr/>
            </a:pPr>
            <a:r>
              <a:rPr lang="en-US" sz="1800" dirty="0">
                <a:solidFill>
                  <a:schemeClr val="tx1"/>
                </a:solidFill>
                <a:latin typeface="Tw Cen MT" panose="020B0602020104020603" pitchFamily="34" charset="0"/>
                <a:cs typeface="Futura Medium" pitchFamily="34" charset="0"/>
              </a:rPr>
              <a:t>Business Value</a:t>
            </a:r>
          </a:p>
        </p:txBody>
      </p:sp>
      <p:sp>
        <p:nvSpPr>
          <p:cNvPr id="30" name="Rectangle: Top Corners Rounded 29">
            <a:extLst>
              <a:ext uri="{FF2B5EF4-FFF2-40B4-BE49-F238E27FC236}">
                <a16:creationId xmlns:a16="http://schemas.microsoft.com/office/drawing/2014/main" id="{EABD930E-EC4D-FC87-DE51-1755E8A451FF}"/>
              </a:ext>
            </a:extLst>
          </p:cNvPr>
          <p:cNvSpPr/>
          <p:nvPr/>
        </p:nvSpPr>
        <p:spPr>
          <a:xfrm>
            <a:off x="6839049" y="0"/>
            <a:ext cx="1538890" cy="674101"/>
          </a:xfrm>
          <a:prstGeom prst="round2Same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Tw Cen MT" panose="020B0602020104020603" pitchFamily="34" charset="0"/>
              </a:rPr>
              <a:t>Methodology</a:t>
            </a:r>
          </a:p>
        </p:txBody>
      </p:sp>
      <p:sp>
        <p:nvSpPr>
          <p:cNvPr id="31" name="Rectangle: Top Corners Rounded 30">
            <a:extLst>
              <a:ext uri="{FF2B5EF4-FFF2-40B4-BE49-F238E27FC236}">
                <a16:creationId xmlns:a16="http://schemas.microsoft.com/office/drawing/2014/main" id="{251E5167-E325-521D-7B14-EDE8C2470DB4}"/>
              </a:ext>
            </a:extLst>
          </p:cNvPr>
          <p:cNvSpPr/>
          <p:nvPr/>
        </p:nvSpPr>
        <p:spPr>
          <a:xfrm>
            <a:off x="0" y="218473"/>
            <a:ext cx="2423687" cy="459772"/>
          </a:xfrm>
          <a:prstGeom prst="round2Same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w Cen MT" panose="020B0602020104020603" pitchFamily="34" charset="0"/>
              </a:rPr>
              <a:t>Agenda</a:t>
            </a:r>
          </a:p>
        </p:txBody>
      </p:sp>
      <p:cxnSp>
        <p:nvCxnSpPr>
          <p:cNvPr id="33" name="Straight Connector 32">
            <a:extLst>
              <a:ext uri="{FF2B5EF4-FFF2-40B4-BE49-F238E27FC236}">
                <a16:creationId xmlns:a16="http://schemas.microsoft.com/office/drawing/2014/main" id="{C892D952-6FFB-3691-344D-2591A3ACD780}"/>
              </a:ext>
            </a:extLst>
          </p:cNvPr>
          <p:cNvCxnSpPr/>
          <p:nvPr/>
        </p:nvCxnSpPr>
        <p:spPr>
          <a:xfrm>
            <a:off x="0" y="674100"/>
            <a:ext cx="121920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4" name="Rectangle: Top Corners Rounded 33">
            <a:extLst>
              <a:ext uri="{FF2B5EF4-FFF2-40B4-BE49-F238E27FC236}">
                <a16:creationId xmlns:a16="http://schemas.microsoft.com/office/drawing/2014/main" id="{F0F32C19-08B7-4E12-DAA0-93B362DC1729}"/>
              </a:ext>
            </a:extLst>
          </p:cNvPr>
          <p:cNvSpPr/>
          <p:nvPr/>
        </p:nvSpPr>
        <p:spPr>
          <a:xfrm>
            <a:off x="8377939" y="218473"/>
            <a:ext cx="3846720" cy="45562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w Cen MT" panose="020B0602020104020603" pitchFamily="34" charset="0"/>
              </a:rPr>
              <a:t>Recommendations and Future work</a:t>
            </a:r>
          </a:p>
        </p:txBody>
      </p:sp>
      <p:pic>
        <p:nvPicPr>
          <p:cNvPr id="12" name="Graphic 11" descr="Bar chart with solid fill">
            <a:extLst>
              <a:ext uri="{FF2B5EF4-FFF2-40B4-BE49-F238E27FC236}">
                <a16:creationId xmlns:a16="http://schemas.microsoft.com/office/drawing/2014/main" id="{B4AFA87A-8538-C401-1A8D-44E1AF6F375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262481" y="891001"/>
            <a:ext cx="914400" cy="914400"/>
          </a:xfrm>
          <a:prstGeom prst="rect">
            <a:avLst/>
          </a:prstGeom>
          <a:solidFill>
            <a:schemeClr val="bg1"/>
          </a:solidFill>
        </p:spPr>
      </p:pic>
      <p:sp>
        <p:nvSpPr>
          <p:cNvPr id="14" name="TextBox 13">
            <a:extLst>
              <a:ext uri="{FF2B5EF4-FFF2-40B4-BE49-F238E27FC236}">
                <a16:creationId xmlns:a16="http://schemas.microsoft.com/office/drawing/2014/main" id="{DB8E0FAF-B5C7-9597-B62F-7944A223F6CB}"/>
              </a:ext>
            </a:extLst>
          </p:cNvPr>
          <p:cNvSpPr txBox="1"/>
          <p:nvPr/>
        </p:nvSpPr>
        <p:spPr>
          <a:xfrm>
            <a:off x="1129940" y="1067465"/>
            <a:ext cx="11430000" cy="1569660"/>
          </a:xfrm>
          <a:prstGeom prst="rect">
            <a:avLst/>
          </a:prstGeom>
          <a:noFill/>
        </p:spPr>
        <p:txBody>
          <a:bodyPr wrap="square">
            <a:spAutoFit/>
          </a:bodyPr>
          <a:lstStyle/>
          <a:p>
            <a:r>
              <a:rPr lang="en-US" sz="1600" b="1" dirty="0">
                <a:solidFill>
                  <a:schemeClr val="bg1"/>
                </a:solidFill>
                <a:latin typeface="Tw Cen MT" panose="020B0602020104020603" pitchFamily="34" charset="0"/>
              </a:rPr>
              <a:t>Data Collection and Analysis</a:t>
            </a:r>
            <a:r>
              <a:rPr lang="en-US" sz="1600" b="1" dirty="0">
                <a:solidFill>
                  <a:srgbClr val="00B050"/>
                </a:solidFill>
                <a:latin typeface="Tw Cen MT" panose="020B0602020104020603" pitchFamily="34" charset="0"/>
              </a:rPr>
              <a:t>:</a:t>
            </a:r>
          </a:p>
          <a:p>
            <a:pPr marL="285750" indent="-285750">
              <a:buFont typeface="Arial" panose="020B0604020202020204" pitchFamily="34" charset="0"/>
              <a:buChar char="•"/>
            </a:pPr>
            <a:r>
              <a:rPr lang="en-US" sz="1600" dirty="0">
                <a:latin typeface="Tw Cen MT" panose="020B0602020104020603" pitchFamily="34" charset="0"/>
              </a:rPr>
              <a:t>Data was collected retrospectively on </a:t>
            </a:r>
            <a:r>
              <a:rPr lang="en-US" sz="1600" dirty="0" smtClean="0">
                <a:latin typeface="Tw Cen MT" panose="020B0602020104020603" pitchFamily="34" charset="0"/>
              </a:rPr>
              <a:t>attendance over </a:t>
            </a:r>
            <a:r>
              <a:rPr lang="en-US" sz="1600" dirty="0">
                <a:latin typeface="Tw Cen MT" panose="020B0602020104020603" pitchFamily="34" charset="0"/>
              </a:rPr>
              <a:t>a </a:t>
            </a:r>
            <a:r>
              <a:rPr lang="en-US" sz="1600" dirty="0" smtClean="0">
                <a:latin typeface="Tw Cen MT" panose="020B0602020104020603" pitchFamily="34" charset="0"/>
              </a:rPr>
              <a:t>given year of 1930 </a:t>
            </a:r>
            <a:endParaRPr lang="en-US" sz="1600" dirty="0">
              <a:latin typeface="Tw Cen MT" panose="020B0602020104020603" pitchFamily="34" charset="0"/>
            </a:endParaRPr>
          </a:p>
          <a:p>
            <a:pPr marL="285750" indent="-285750">
              <a:buFont typeface="Arial" panose="020B0604020202020204" pitchFamily="34" charset="0"/>
              <a:buChar char="•"/>
            </a:pPr>
            <a:r>
              <a:rPr lang="en-US" sz="1600" dirty="0" smtClean="0">
                <a:latin typeface="Tw Cen MT" panose="020B0602020104020603" pitchFamily="34" charset="0"/>
              </a:rPr>
              <a:t>During </a:t>
            </a:r>
            <a:r>
              <a:rPr lang="en-US" sz="1600" dirty="0">
                <a:latin typeface="Tw Cen MT" panose="020B0602020104020603" pitchFamily="34" charset="0"/>
              </a:rPr>
              <a:t>the data collection </a:t>
            </a:r>
            <a:r>
              <a:rPr lang="en-US" sz="1600" dirty="0" smtClean="0">
                <a:latin typeface="Tw Cen MT" panose="020B0602020104020603" pitchFamily="34" charset="0"/>
              </a:rPr>
              <a:t>and analysis period</a:t>
            </a:r>
            <a:r>
              <a:rPr lang="en-US" sz="1600" dirty="0">
                <a:latin typeface="Tw Cen MT" panose="020B0602020104020603" pitchFamily="34" charset="0"/>
              </a:rPr>
              <a:t>, the </a:t>
            </a:r>
            <a:r>
              <a:rPr lang="en-US" sz="1600" dirty="0" smtClean="0">
                <a:latin typeface="Tw Cen MT" panose="020B0602020104020603" pitchFamily="34" charset="0"/>
              </a:rPr>
              <a:t>attendance shows that there were 30000 but as the KDE line plot moves toward</a:t>
            </a:r>
          </a:p>
          <a:p>
            <a:pPr marL="285750" indent="-285750">
              <a:buFont typeface="Arial" panose="020B0604020202020204" pitchFamily="34" charset="0"/>
              <a:buChar char="•"/>
            </a:pPr>
            <a:r>
              <a:rPr lang="en-US" sz="1600" dirty="0" smtClean="0">
                <a:latin typeface="Tw Cen MT" panose="020B0602020104020603" pitchFamily="34" charset="0"/>
              </a:rPr>
              <a:t> the right showing  the numbers were slightly increasing and having an attendance of 175000 at the end .  </a:t>
            </a:r>
            <a:endParaRPr lang="en-US" sz="1600" dirty="0">
              <a:latin typeface="Tw Cen MT" panose="020B0602020104020603" pitchFamily="34" charset="0"/>
            </a:endParaRPr>
          </a:p>
          <a:p>
            <a:r>
              <a:rPr lang="en-US" sz="1600" b="1" dirty="0" smtClean="0">
                <a:solidFill>
                  <a:schemeClr val="bg1"/>
                </a:solidFill>
                <a:latin typeface="Tw Cen MT" panose="020B0602020104020603" pitchFamily="34" charset="0"/>
              </a:rPr>
              <a:t>Data </a:t>
            </a:r>
            <a:r>
              <a:rPr lang="en-US" sz="1600" b="1" dirty="0">
                <a:solidFill>
                  <a:schemeClr val="bg1"/>
                </a:solidFill>
                <a:latin typeface="Tw Cen MT" panose="020B0602020104020603" pitchFamily="34" charset="0"/>
              </a:rPr>
              <a:t>Cleaning</a:t>
            </a:r>
          </a:p>
          <a:p>
            <a:r>
              <a:rPr lang="en-US" sz="1600" dirty="0">
                <a:latin typeface="Tw Cen MT" panose="020B0602020104020603" pitchFamily="34" charset="0"/>
              </a:rPr>
              <a:t>Data cleaning was </a:t>
            </a:r>
            <a:r>
              <a:rPr lang="en-US" sz="1600" dirty="0" smtClean="0">
                <a:latin typeface="Tw Cen MT" panose="020B0602020104020603" pitchFamily="34" charset="0"/>
              </a:rPr>
              <a:t>done on columns with missing values as well as non-numeric values.</a:t>
            </a:r>
          </a:p>
        </p:txBody>
      </p:sp>
      <p:sp>
        <p:nvSpPr>
          <p:cNvPr id="13" name="Rectangle 12"/>
          <p:cNvSpPr/>
          <p:nvPr/>
        </p:nvSpPr>
        <p:spPr>
          <a:xfrm>
            <a:off x="9923813" y="6264233"/>
            <a:ext cx="2268187" cy="593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93952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Top Corners Rounded 27">
            <a:extLst>
              <a:ext uri="{FF2B5EF4-FFF2-40B4-BE49-F238E27FC236}">
                <a16:creationId xmlns:a16="http://schemas.microsoft.com/office/drawing/2014/main" id="{1CE2ED4F-4BB8-71A1-53D8-A231DAD03F47}"/>
              </a:ext>
            </a:extLst>
          </p:cNvPr>
          <p:cNvSpPr/>
          <p:nvPr/>
        </p:nvSpPr>
        <p:spPr>
          <a:xfrm>
            <a:off x="2456345" y="222617"/>
            <a:ext cx="2563408" cy="45562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w Cen MT" panose="020B0602020104020603" pitchFamily="34" charset="0"/>
              </a:rPr>
              <a:t>Problem Statement</a:t>
            </a:r>
          </a:p>
        </p:txBody>
      </p:sp>
      <p:sp>
        <p:nvSpPr>
          <p:cNvPr id="29" name="Rectangle: Top Corners Rounded 28">
            <a:extLst>
              <a:ext uri="{FF2B5EF4-FFF2-40B4-BE49-F238E27FC236}">
                <a16:creationId xmlns:a16="http://schemas.microsoft.com/office/drawing/2014/main" id="{4DE34873-AEF6-7BE4-7709-258D0B911A0A}"/>
              </a:ext>
            </a:extLst>
          </p:cNvPr>
          <p:cNvSpPr/>
          <p:nvPr/>
        </p:nvSpPr>
        <p:spPr>
          <a:xfrm>
            <a:off x="5052411" y="218475"/>
            <a:ext cx="1724025" cy="45562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600"/>
              </a:spcAft>
              <a:buClrTx/>
              <a:buSzTx/>
              <a:buFontTx/>
              <a:buNone/>
              <a:tabLst/>
              <a:defRPr/>
            </a:pPr>
            <a:r>
              <a:rPr lang="en-US" sz="1800" dirty="0">
                <a:solidFill>
                  <a:schemeClr val="tx1"/>
                </a:solidFill>
                <a:latin typeface="Tw Cen MT" panose="020B0602020104020603" pitchFamily="34" charset="0"/>
                <a:cs typeface="Futura Medium" pitchFamily="34" charset="0"/>
              </a:rPr>
              <a:t>Business Value</a:t>
            </a:r>
          </a:p>
        </p:txBody>
      </p:sp>
      <p:sp>
        <p:nvSpPr>
          <p:cNvPr id="30" name="Rectangle: Top Corners Rounded 29">
            <a:extLst>
              <a:ext uri="{FF2B5EF4-FFF2-40B4-BE49-F238E27FC236}">
                <a16:creationId xmlns:a16="http://schemas.microsoft.com/office/drawing/2014/main" id="{EABD930E-EC4D-FC87-DE51-1755E8A451FF}"/>
              </a:ext>
            </a:extLst>
          </p:cNvPr>
          <p:cNvSpPr/>
          <p:nvPr/>
        </p:nvSpPr>
        <p:spPr>
          <a:xfrm>
            <a:off x="6839049" y="218474"/>
            <a:ext cx="1476276" cy="45562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w Cen MT" panose="020B0602020104020603" pitchFamily="34" charset="0"/>
              </a:rPr>
              <a:t>Methodology</a:t>
            </a:r>
          </a:p>
        </p:txBody>
      </p:sp>
      <p:sp>
        <p:nvSpPr>
          <p:cNvPr id="31" name="Rectangle: Top Corners Rounded 30">
            <a:extLst>
              <a:ext uri="{FF2B5EF4-FFF2-40B4-BE49-F238E27FC236}">
                <a16:creationId xmlns:a16="http://schemas.microsoft.com/office/drawing/2014/main" id="{251E5167-E325-521D-7B14-EDE8C2470DB4}"/>
              </a:ext>
            </a:extLst>
          </p:cNvPr>
          <p:cNvSpPr/>
          <p:nvPr/>
        </p:nvSpPr>
        <p:spPr>
          <a:xfrm>
            <a:off x="0" y="218473"/>
            <a:ext cx="2423687" cy="459772"/>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w Cen MT" panose="020B0602020104020603" pitchFamily="34" charset="0"/>
              </a:rPr>
              <a:t>Agenda</a:t>
            </a:r>
          </a:p>
        </p:txBody>
      </p:sp>
      <p:cxnSp>
        <p:nvCxnSpPr>
          <p:cNvPr id="33" name="Straight Connector 32">
            <a:extLst>
              <a:ext uri="{FF2B5EF4-FFF2-40B4-BE49-F238E27FC236}">
                <a16:creationId xmlns:a16="http://schemas.microsoft.com/office/drawing/2014/main" id="{C892D952-6FFB-3691-344D-2591A3ACD780}"/>
              </a:ext>
            </a:extLst>
          </p:cNvPr>
          <p:cNvCxnSpPr/>
          <p:nvPr/>
        </p:nvCxnSpPr>
        <p:spPr>
          <a:xfrm>
            <a:off x="0" y="674100"/>
            <a:ext cx="121920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4" name="Rectangle: Top Corners Rounded 33">
            <a:extLst>
              <a:ext uri="{FF2B5EF4-FFF2-40B4-BE49-F238E27FC236}">
                <a16:creationId xmlns:a16="http://schemas.microsoft.com/office/drawing/2014/main" id="{F0F32C19-08B7-4E12-DAA0-93B362DC1729}"/>
              </a:ext>
            </a:extLst>
          </p:cNvPr>
          <p:cNvSpPr/>
          <p:nvPr/>
        </p:nvSpPr>
        <p:spPr>
          <a:xfrm>
            <a:off x="8377939" y="-1"/>
            <a:ext cx="3846720" cy="674101"/>
          </a:xfrm>
          <a:prstGeom prst="round2Same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Tw Cen MT" panose="020B0602020104020603" pitchFamily="34" charset="0"/>
              </a:rPr>
              <a:t>Findings</a:t>
            </a:r>
            <a:endParaRPr lang="en-US" b="1" dirty="0">
              <a:solidFill>
                <a:schemeClr val="bg1"/>
              </a:solidFill>
              <a:latin typeface="Tw Cen MT" panose="020B0602020104020603" pitchFamily="34" charset="0"/>
            </a:endParaRPr>
          </a:p>
        </p:txBody>
      </p:sp>
      <p:sp>
        <p:nvSpPr>
          <p:cNvPr id="14" name="Rectangle 13"/>
          <p:cNvSpPr/>
          <p:nvPr/>
        </p:nvSpPr>
        <p:spPr>
          <a:xfrm>
            <a:off x="9923813" y="6519553"/>
            <a:ext cx="2268187" cy="338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4100"/>
            <a:ext cx="5831270" cy="373887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48201"/>
            <a:ext cx="6096000" cy="3988380"/>
          </a:xfrm>
          <a:prstGeom prst="rect">
            <a:avLst/>
          </a:prstGeom>
        </p:spPr>
      </p:pic>
    </p:spTree>
    <p:extLst>
      <p:ext uri="{BB962C8B-B14F-4D97-AF65-F5344CB8AC3E}">
        <p14:creationId xmlns:p14="http://schemas.microsoft.com/office/powerpoint/2010/main" val="39200212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Top Corners Rounded 27">
            <a:extLst>
              <a:ext uri="{FF2B5EF4-FFF2-40B4-BE49-F238E27FC236}">
                <a16:creationId xmlns:a16="http://schemas.microsoft.com/office/drawing/2014/main" id="{1CE2ED4F-4BB8-71A1-53D8-A231DAD03F47}"/>
              </a:ext>
            </a:extLst>
          </p:cNvPr>
          <p:cNvSpPr/>
          <p:nvPr/>
        </p:nvSpPr>
        <p:spPr>
          <a:xfrm>
            <a:off x="2456345" y="222617"/>
            <a:ext cx="2563408" cy="45562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w Cen MT" panose="020B0602020104020603" pitchFamily="34" charset="0"/>
              </a:rPr>
              <a:t>Problem Statement</a:t>
            </a:r>
          </a:p>
        </p:txBody>
      </p:sp>
      <p:sp>
        <p:nvSpPr>
          <p:cNvPr id="29" name="Rectangle: Top Corners Rounded 28">
            <a:extLst>
              <a:ext uri="{FF2B5EF4-FFF2-40B4-BE49-F238E27FC236}">
                <a16:creationId xmlns:a16="http://schemas.microsoft.com/office/drawing/2014/main" id="{4DE34873-AEF6-7BE4-7709-258D0B911A0A}"/>
              </a:ext>
            </a:extLst>
          </p:cNvPr>
          <p:cNvSpPr/>
          <p:nvPr/>
        </p:nvSpPr>
        <p:spPr>
          <a:xfrm>
            <a:off x="5052411" y="218475"/>
            <a:ext cx="1724025" cy="45562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600"/>
              </a:spcAft>
              <a:buClrTx/>
              <a:buSzTx/>
              <a:buFontTx/>
              <a:buNone/>
              <a:tabLst/>
              <a:defRPr/>
            </a:pPr>
            <a:r>
              <a:rPr lang="en-US" sz="1800" dirty="0">
                <a:solidFill>
                  <a:schemeClr val="tx1"/>
                </a:solidFill>
                <a:latin typeface="Tw Cen MT" panose="020B0602020104020603" pitchFamily="34" charset="0"/>
                <a:cs typeface="Futura Medium" pitchFamily="34" charset="0"/>
              </a:rPr>
              <a:t>Business Value</a:t>
            </a:r>
          </a:p>
        </p:txBody>
      </p:sp>
      <p:sp>
        <p:nvSpPr>
          <p:cNvPr id="30" name="Rectangle: Top Corners Rounded 29">
            <a:extLst>
              <a:ext uri="{FF2B5EF4-FFF2-40B4-BE49-F238E27FC236}">
                <a16:creationId xmlns:a16="http://schemas.microsoft.com/office/drawing/2014/main" id="{EABD930E-EC4D-FC87-DE51-1755E8A451FF}"/>
              </a:ext>
            </a:extLst>
          </p:cNvPr>
          <p:cNvSpPr/>
          <p:nvPr/>
        </p:nvSpPr>
        <p:spPr>
          <a:xfrm>
            <a:off x="6839049" y="218474"/>
            <a:ext cx="1476276" cy="45562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w Cen MT" panose="020B0602020104020603" pitchFamily="34" charset="0"/>
              </a:rPr>
              <a:t>Methodology</a:t>
            </a:r>
          </a:p>
        </p:txBody>
      </p:sp>
      <p:sp>
        <p:nvSpPr>
          <p:cNvPr id="31" name="Rectangle: Top Corners Rounded 30">
            <a:extLst>
              <a:ext uri="{FF2B5EF4-FFF2-40B4-BE49-F238E27FC236}">
                <a16:creationId xmlns:a16="http://schemas.microsoft.com/office/drawing/2014/main" id="{251E5167-E325-521D-7B14-EDE8C2470DB4}"/>
              </a:ext>
            </a:extLst>
          </p:cNvPr>
          <p:cNvSpPr/>
          <p:nvPr/>
        </p:nvSpPr>
        <p:spPr>
          <a:xfrm>
            <a:off x="0" y="218473"/>
            <a:ext cx="2423687" cy="459772"/>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w Cen MT" panose="020B0602020104020603" pitchFamily="34" charset="0"/>
              </a:rPr>
              <a:t>Agenda</a:t>
            </a:r>
          </a:p>
        </p:txBody>
      </p:sp>
      <p:cxnSp>
        <p:nvCxnSpPr>
          <p:cNvPr id="33" name="Straight Connector 32">
            <a:extLst>
              <a:ext uri="{FF2B5EF4-FFF2-40B4-BE49-F238E27FC236}">
                <a16:creationId xmlns:a16="http://schemas.microsoft.com/office/drawing/2014/main" id="{C892D952-6FFB-3691-344D-2591A3ACD780}"/>
              </a:ext>
            </a:extLst>
          </p:cNvPr>
          <p:cNvCxnSpPr/>
          <p:nvPr/>
        </p:nvCxnSpPr>
        <p:spPr>
          <a:xfrm>
            <a:off x="0" y="674100"/>
            <a:ext cx="121920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4" name="Rectangle: Top Corners Rounded 33">
            <a:extLst>
              <a:ext uri="{FF2B5EF4-FFF2-40B4-BE49-F238E27FC236}">
                <a16:creationId xmlns:a16="http://schemas.microsoft.com/office/drawing/2014/main" id="{F0F32C19-08B7-4E12-DAA0-93B362DC1729}"/>
              </a:ext>
            </a:extLst>
          </p:cNvPr>
          <p:cNvSpPr/>
          <p:nvPr/>
        </p:nvSpPr>
        <p:spPr>
          <a:xfrm>
            <a:off x="8377939" y="-1"/>
            <a:ext cx="3846720" cy="674101"/>
          </a:xfrm>
          <a:prstGeom prst="round2Same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Tw Cen MT" panose="020B0602020104020603" pitchFamily="34" charset="0"/>
              </a:rPr>
              <a:t>Findings</a:t>
            </a:r>
            <a:endParaRPr lang="en-US" b="1" dirty="0">
              <a:solidFill>
                <a:schemeClr val="bg1"/>
              </a:solidFill>
              <a:latin typeface="Tw Cen MT" panose="020B0602020104020603"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29" y="762143"/>
            <a:ext cx="6035727" cy="408815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0466" y="2319131"/>
            <a:ext cx="5921534" cy="3796748"/>
          </a:xfrm>
          <a:prstGeom prst="rect">
            <a:avLst/>
          </a:prstGeom>
        </p:spPr>
      </p:pic>
    </p:spTree>
    <p:extLst>
      <p:ext uri="{BB962C8B-B14F-4D97-AF65-F5344CB8AC3E}">
        <p14:creationId xmlns:p14="http://schemas.microsoft.com/office/powerpoint/2010/main" val="22341249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Top Corners Rounded 27">
            <a:extLst>
              <a:ext uri="{FF2B5EF4-FFF2-40B4-BE49-F238E27FC236}">
                <a16:creationId xmlns:a16="http://schemas.microsoft.com/office/drawing/2014/main" id="{1CE2ED4F-4BB8-71A1-53D8-A231DAD03F47}"/>
              </a:ext>
            </a:extLst>
          </p:cNvPr>
          <p:cNvSpPr/>
          <p:nvPr/>
        </p:nvSpPr>
        <p:spPr>
          <a:xfrm>
            <a:off x="2456345" y="222617"/>
            <a:ext cx="2563408" cy="45562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w Cen MT" panose="020B0602020104020603" pitchFamily="34" charset="0"/>
              </a:rPr>
              <a:t>Problem Statement</a:t>
            </a:r>
          </a:p>
        </p:txBody>
      </p:sp>
      <p:sp>
        <p:nvSpPr>
          <p:cNvPr id="29" name="Rectangle: Top Corners Rounded 28">
            <a:extLst>
              <a:ext uri="{FF2B5EF4-FFF2-40B4-BE49-F238E27FC236}">
                <a16:creationId xmlns:a16="http://schemas.microsoft.com/office/drawing/2014/main" id="{4DE34873-AEF6-7BE4-7709-258D0B911A0A}"/>
              </a:ext>
            </a:extLst>
          </p:cNvPr>
          <p:cNvSpPr/>
          <p:nvPr/>
        </p:nvSpPr>
        <p:spPr>
          <a:xfrm>
            <a:off x="5052411" y="218475"/>
            <a:ext cx="1724025" cy="45562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600"/>
              </a:spcAft>
              <a:buClrTx/>
              <a:buSzTx/>
              <a:buFontTx/>
              <a:buNone/>
              <a:tabLst/>
              <a:defRPr/>
            </a:pPr>
            <a:r>
              <a:rPr lang="en-US" sz="1800" dirty="0">
                <a:solidFill>
                  <a:schemeClr val="tx1"/>
                </a:solidFill>
                <a:latin typeface="Tw Cen MT" panose="020B0602020104020603" pitchFamily="34" charset="0"/>
                <a:cs typeface="Futura Medium" pitchFamily="34" charset="0"/>
              </a:rPr>
              <a:t>Business Value</a:t>
            </a:r>
          </a:p>
        </p:txBody>
      </p:sp>
      <p:sp>
        <p:nvSpPr>
          <p:cNvPr id="30" name="Rectangle: Top Corners Rounded 29">
            <a:extLst>
              <a:ext uri="{FF2B5EF4-FFF2-40B4-BE49-F238E27FC236}">
                <a16:creationId xmlns:a16="http://schemas.microsoft.com/office/drawing/2014/main" id="{EABD930E-EC4D-FC87-DE51-1755E8A451FF}"/>
              </a:ext>
            </a:extLst>
          </p:cNvPr>
          <p:cNvSpPr/>
          <p:nvPr/>
        </p:nvSpPr>
        <p:spPr>
          <a:xfrm>
            <a:off x="6839049" y="218474"/>
            <a:ext cx="1476276" cy="45562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w Cen MT" panose="020B0602020104020603" pitchFamily="34" charset="0"/>
              </a:rPr>
              <a:t>Methodology</a:t>
            </a:r>
          </a:p>
        </p:txBody>
      </p:sp>
      <p:sp>
        <p:nvSpPr>
          <p:cNvPr id="31" name="Rectangle: Top Corners Rounded 30">
            <a:extLst>
              <a:ext uri="{FF2B5EF4-FFF2-40B4-BE49-F238E27FC236}">
                <a16:creationId xmlns:a16="http://schemas.microsoft.com/office/drawing/2014/main" id="{251E5167-E325-521D-7B14-EDE8C2470DB4}"/>
              </a:ext>
            </a:extLst>
          </p:cNvPr>
          <p:cNvSpPr/>
          <p:nvPr/>
        </p:nvSpPr>
        <p:spPr>
          <a:xfrm>
            <a:off x="0" y="218473"/>
            <a:ext cx="2423687" cy="459772"/>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w Cen MT" panose="020B0602020104020603" pitchFamily="34" charset="0"/>
              </a:rPr>
              <a:t>Agenda</a:t>
            </a:r>
          </a:p>
        </p:txBody>
      </p:sp>
      <p:cxnSp>
        <p:nvCxnSpPr>
          <p:cNvPr id="33" name="Straight Connector 32">
            <a:extLst>
              <a:ext uri="{FF2B5EF4-FFF2-40B4-BE49-F238E27FC236}">
                <a16:creationId xmlns:a16="http://schemas.microsoft.com/office/drawing/2014/main" id="{C892D952-6FFB-3691-344D-2591A3ACD780}"/>
              </a:ext>
            </a:extLst>
          </p:cNvPr>
          <p:cNvCxnSpPr/>
          <p:nvPr/>
        </p:nvCxnSpPr>
        <p:spPr>
          <a:xfrm>
            <a:off x="0" y="674100"/>
            <a:ext cx="121920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4" name="Rectangle: Top Corners Rounded 33">
            <a:extLst>
              <a:ext uri="{FF2B5EF4-FFF2-40B4-BE49-F238E27FC236}">
                <a16:creationId xmlns:a16="http://schemas.microsoft.com/office/drawing/2014/main" id="{F0F32C19-08B7-4E12-DAA0-93B362DC1729}"/>
              </a:ext>
            </a:extLst>
          </p:cNvPr>
          <p:cNvSpPr/>
          <p:nvPr/>
        </p:nvSpPr>
        <p:spPr>
          <a:xfrm>
            <a:off x="8377939" y="-1"/>
            <a:ext cx="3846720" cy="674101"/>
          </a:xfrm>
          <a:prstGeom prst="round2Same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Tw Cen MT" panose="020B0602020104020603" pitchFamily="34" charset="0"/>
              </a:rPr>
              <a:t>Findings</a:t>
            </a:r>
            <a:endParaRPr lang="en-US" b="1" dirty="0">
              <a:solidFill>
                <a:schemeClr val="bg1"/>
              </a:solidFill>
              <a:latin typeface="Tw Cen MT" panose="020B0602020104020603" pitchFamily="34" charset="0"/>
            </a:endParaRPr>
          </a:p>
        </p:txBody>
      </p:sp>
      <p:sp>
        <p:nvSpPr>
          <p:cNvPr id="12" name="Rectangle 11"/>
          <p:cNvSpPr/>
          <p:nvPr/>
        </p:nvSpPr>
        <p:spPr>
          <a:xfrm>
            <a:off x="9923813" y="6264233"/>
            <a:ext cx="2268187" cy="593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49" y="678244"/>
            <a:ext cx="6220379" cy="406975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877" y="2713122"/>
            <a:ext cx="5527984" cy="3435293"/>
          </a:xfrm>
          <a:prstGeom prst="rect">
            <a:avLst/>
          </a:prstGeom>
        </p:spPr>
      </p:pic>
    </p:spTree>
    <p:extLst>
      <p:ext uri="{BB962C8B-B14F-4D97-AF65-F5344CB8AC3E}">
        <p14:creationId xmlns:p14="http://schemas.microsoft.com/office/powerpoint/2010/main" val="846027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Top Corners Rounded 27">
            <a:extLst>
              <a:ext uri="{FF2B5EF4-FFF2-40B4-BE49-F238E27FC236}">
                <a16:creationId xmlns:a16="http://schemas.microsoft.com/office/drawing/2014/main" id="{1CE2ED4F-4BB8-71A1-53D8-A231DAD03F47}"/>
              </a:ext>
            </a:extLst>
          </p:cNvPr>
          <p:cNvSpPr/>
          <p:nvPr/>
        </p:nvSpPr>
        <p:spPr>
          <a:xfrm>
            <a:off x="2456345" y="222617"/>
            <a:ext cx="2563408" cy="45562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w Cen MT" panose="020B0602020104020603" pitchFamily="34" charset="0"/>
              </a:rPr>
              <a:t>Problem Statement</a:t>
            </a:r>
          </a:p>
        </p:txBody>
      </p:sp>
      <p:sp>
        <p:nvSpPr>
          <p:cNvPr id="29" name="Rectangle: Top Corners Rounded 28">
            <a:extLst>
              <a:ext uri="{FF2B5EF4-FFF2-40B4-BE49-F238E27FC236}">
                <a16:creationId xmlns:a16="http://schemas.microsoft.com/office/drawing/2014/main" id="{4DE34873-AEF6-7BE4-7709-258D0B911A0A}"/>
              </a:ext>
            </a:extLst>
          </p:cNvPr>
          <p:cNvSpPr/>
          <p:nvPr/>
        </p:nvSpPr>
        <p:spPr>
          <a:xfrm>
            <a:off x="5052411" y="218475"/>
            <a:ext cx="1724025" cy="45562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600"/>
              </a:spcAft>
              <a:buClrTx/>
              <a:buSzTx/>
              <a:buFontTx/>
              <a:buNone/>
              <a:tabLst/>
              <a:defRPr/>
            </a:pPr>
            <a:r>
              <a:rPr lang="en-US" sz="1800" dirty="0">
                <a:solidFill>
                  <a:schemeClr val="tx1"/>
                </a:solidFill>
                <a:latin typeface="Tw Cen MT" panose="020B0602020104020603" pitchFamily="34" charset="0"/>
                <a:cs typeface="Futura Medium" pitchFamily="34" charset="0"/>
              </a:rPr>
              <a:t>Business Value</a:t>
            </a:r>
          </a:p>
        </p:txBody>
      </p:sp>
      <p:sp>
        <p:nvSpPr>
          <p:cNvPr id="30" name="Rectangle: Top Corners Rounded 29">
            <a:extLst>
              <a:ext uri="{FF2B5EF4-FFF2-40B4-BE49-F238E27FC236}">
                <a16:creationId xmlns:a16="http://schemas.microsoft.com/office/drawing/2014/main" id="{EABD930E-EC4D-FC87-DE51-1755E8A451FF}"/>
              </a:ext>
            </a:extLst>
          </p:cNvPr>
          <p:cNvSpPr/>
          <p:nvPr/>
        </p:nvSpPr>
        <p:spPr>
          <a:xfrm>
            <a:off x="6839049" y="218474"/>
            <a:ext cx="1476276" cy="45562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w Cen MT" panose="020B0602020104020603" pitchFamily="34" charset="0"/>
              </a:rPr>
              <a:t>Methodology</a:t>
            </a:r>
          </a:p>
        </p:txBody>
      </p:sp>
      <p:sp>
        <p:nvSpPr>
          <p:cNvPr id="31" name="Rectangle: Top Corners Rounded 30">
            <a:extLst>
              <a:ext uri="{FF2B5EF4-FFF2-40B4-BE49-F238E27FC236}">
                <a16:creationId xmlns:a16="http://schemas.microsoft.com/office/drawing/2014/main" id="{251E5167-E325-521D-7B14-EDE8C2470DB4}"/>
              </a:ext>
            </a:extLst>
          </p:cNvPr>
          <p:cNvSpPr/>
          <p:nvPr/>
        </p:nvSpPr>
        <p:spPr>
          <a:xfrm>
            <a:off x="0" y="218473"/>
            <a:ext cx="2423687" cy="459772"/>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w Cen MT" panose="020B0602020104020603" pitchFamily="34" charset="0"/>
              </a:rPr>
              <a:t>Agenda</a:t>
            </a:r>
          </a:p>
        </p:txBody>
      </p:sp>
      <p:cxnSp>
        <p:nvCxnSpPr>
          <p:cNvPr id="33" name="Straight Connector 32">
            <a:extLst>
              <a:ext uri="{FF2B5EF4-FFF2-40B4-BE49-F238E27FC236}">
                <a16:creationId xmlns:a16="http://schemas.microsoft.com/office/drawing/2014/main" id="{C892D952-6FFB-3691-344D-2591A3ACD780}"/>
              </a:ext>
            </a:extLst>
          </p:cNvPr>
          <p:cNvCxnSpPr/>
          <p:nvPr/>
        </p:nvCxnSpPr>
        <p:spPr>
          <a:xfrm>
            <a:off x="0" y="674100"/>
            <a:ext cx="121920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4" name="Rectangle: Top Corners Rounded 33">
            <a:extLst>
              <a:ext uri="{FF2B5EF4-FFF2-40B4-BE49-F238E27FC236}">
                <a16:creationId xmlns:a16="http://schemas.microsoft.com/office/drawing/2014/main" id="{F0F32C19-08B7-4E12-DAA0-93B362DC1729}"/>
              </a:ext>
            </a:extLst>
          </p:cNvPr>
          <p:cNvSpPr/>
          <p:nvPr/>
        </p:nvSpPr>
        <p:spPr>
          <a:xfrm>
            <a:off x="8377939" y="-1"/>
            <a:ext cx="3846720" cy="674101"/>
          </a:xfrm>
          <a:prstGeom prst="round2Same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Tw Cen MT" panose="020B0602020104020603" pitchFamily="34" charset="0"/>
              </a:rPr>
              <a:t>Findings</a:t>
            </a:r>
            <a:endParaRPr lang="en-US" b="1" dirty="0">
              <a:solidFill>
                <a:schemeClr val="bg1"/>
              </a:solidFill>
              <a:latin typeface="Tw Cen MT" panose="020B0602020104020603" pitchFamily="34" charset="0"/>
            </a:endParaRPr>
          </a:p>
        </p:txBody>
      </p:sp>
      <p:sp>
        <p:nvSpPr>
          <p:cNvPr id="10" name="Rectangle 9"/>
          <p:cNvSpPr/>
          <p:nvPr/>
        </p:nvSpPr>
        <p:spPr>
          <a:xfrm>
            <a:off x="9923813" y="6264233"/>
            <a:ext cx="2268187" cy="593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9545"/>
            <a:ext cx="7931692" cy="6008455"/>
          </a:xfrm>
          <a:prstGeom prst="rect">
            <a:avLst/>
          </a:prstGeom>
        </p:spPr>
      </p:pic>
    </p:spTree>
    <p:extLst>
      <p:ext uri="{BB962C8B-B14F-4D97-AF65-F5344CB8AC3E}">
        <p14:creationId xmlns:p14="http://schemas.microsoft.com/office/powerpoint/2010/main" val="24964228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216</TotalTime>
  <Words>486</Words>
  <Application>Microsoft Office PowerPoint</Application>
  <PresentationFormat>Widescreen</PresentationFormat>
  <Paragraphs>100</Paragraphs>
  <Slides>17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Arial</vt:lpstr>
      <vt:lpstr>Calibri</vt:lpstr>
      <vt:lpstr>Calibri Light</vt:lpstr>
      <vt:lpstr>Century Gothic</vt:lpstr>
      <vt:lpstr>Futura Medium</vt:lpstr>
      <vt:lpstr>メイリオ</vt:lpstr>
      <vt:lpstr>Open Sans Semibold</vt:lpstr>
      <vt:lpstr>Tw Cen MT</vt:lpstr>
      <vt:lpstr>Wingdings</vt:lpstr>
      <vt:lpstr>Wingdings 2</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17</cp:revision>
  <dcterms:created xsi:type="dcterms:W3CDTF">2024-01-18T08:34:24Z</dcterms:created>
  <dcterms:modified xsi:type="dcterms:W3CDTF">2024-01-18T19:32:36Z</dcterms:modified>
</cp:coreProperties>
</file>